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oboto Medium"/>
      <p:regular r:id="rId55"/>
      <p:bold r:id="rId56"/>
      <p:italic r:id="rId57"/>
      <p:boldItalic r:id="rId58"/>
    </p:embeddedFont>
    <p:embeddedFont>
      <p:font typeface="Roboto"/>
      <p:regular r:id="rId59"/>
      <p:bold r:id="rId60"/>
      <p:italic r:id="rId61"/>
      <p:boldItalic r:id="rId62"/>
    </p:embeddedFont>
    <p:embeddedFont>
      <p:font typeface="Roboto Ligh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7.xml"/><Relationship Id="rId66" Type="http://schemas.openxmlformats.org/officeDocument/2006/relationships/font" Target="fonts/RobotoLight-boldItalic.fntdata"/><Relationship Id="rId21" Type="http://schemas.openxmlformats.org/officeDocument/2006/relationships/slide" Target="slides/slide16.xml"/><Relationship Id="rId65" Type="http://schemas.openxmlformats.org/officeDocument/2006/relationships/font" Target="fonts/RobotoLight-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Medium-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Medium-italic.fntdata"/><Relationship Id="rId12" Type="http://schemas.openxmlformats.org/officeDocument/2006/relationships/slide" Target="slides/slide7.xml"/><Relationship Id="rId56" Type="http://schemas.openxmlformats.org/officeDocument/2006/relationships/font" Target="fonts/RobotoMedium-bold.fntdata"/><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font" Target="fonts/Roboto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2-Ins_Dicts/Solved/dictionaries.p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2-Ins_Dicts/Solved/dictionaries.py"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2-Ins_Dicts/Solved/dictionaries.py"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2-Ins_Dicts/Solved/dictionaries.py"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2-Ins_Dicts/Solved/dictionaries.py"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2-Ins_Dicts/Solved/dictionaries.py"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3-Stu_HobbyBook/Solved/HobbyBook_Solved.py"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3-Stu_HobbyBook/Solved/HobbyBook_Solved.py"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4-Evr_List_Comprehensions/Solved/comprehensions.p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library/stdtypes.html#str.title"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5-Stu_List_Comprehensions/Solved/comprehensions.py"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on%27t_repeat_yourself"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6-Evr_Functions/Solved/functions.py"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ithmetic_mean"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7-Stu_Functions/Solved/main.p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8-Par_WrestlingWithFunctions/Unsolved/wrestling_functions.py" TargetMode="External"/><Relationship Id="rId3" Type="http://schemas.openxmlformats.org/officeDocument/2006/relationships/hyperlink" Target="https://github.com/coding-boot-camp/DataViz-Lesson-Plans/blob/master/01-Lesson-Plans/03-Python/3/Activities/08-Par_WrestlingWithFunctions/Resources/WWE-Data-2016.csv"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8-Par_WrestlingWithFunctions/Solved/wrestling_functions.py"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docs/git-add"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VideoGuide.md" TargetMode="External"/><Relationship Id="rId3" Type="http://schemas.openxmlformats.org/officeDocument/2006/relationships/hyperlink" Target="https://github.com/coding-boot-camp/DataViz-Lesson-Plans/blob/master/01-Lesson-Plans/03-Python/3/Extra_Content/ADVANCED_Ins_Set_Operations" TargetMode="External"/><Relationship Id="rId4" Type="http://schemas.openxmlformats.org/officeDocument/2006/relationships/hyperlink" Target="https://github.com/coding-boot-camp/DataViz-Lesson-Plans/blob/master/01-Lesson-Plans/03-Python/3/Extra_Content/ADVANCED_Stu_Resume_Analysis" TargetMode="External"/><Relationship Id="rId5" Type="http://schemas.openxmlformats.org/officeDocument/2006/relationships/hyperlink" Target="https://github.com/coding-boot-camp/DataViz-Lesson-Plans/blob/master/01-Lesson-Plans/03-Python/3/Extra_Content/ADVANCED_Stu_UUID_Generator" TargetMode="External"/><Relationship Id="rId6" Type="http://schemas.openxmlformats.org/officeDocument/2006/relationships/hyperlink" Target="https://github.com/coding-boot-camp/DataViz-Lesson-Plans/blob/master/01-Lesson-Plans/03-Python/3/Extra_Content/Stu_Emai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1-Stu_CerealCleaner/Solved/cereal_solved.py"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3-Python/3/Activities/02-Ins_Dicts/Solved/dictionaries.py"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2785e4cf0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2785e4cf0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2785e4cf0_0_6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2785e4cf0_0_6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dictionaries.py</a:t>
            </a:r>
            <a:r>
              <a:rPr lang="en" sz="1200">
                <a:solidFill>
                  <a:srgbClr val="24292E"/>
                </a:solidFill>
                <a:highlight>
                  <a:srgbClr val="FFFFFF"/>
                </a:highlight>
              </a:rPr>
              <a:t> and explain the code that is contained within while switching slides!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3894764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3894764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a:t>
            </a:r>
            <a:endParaRPr b="1">
              <a:solidFill>
                <a:schemeClr val="dk1"/>
              </a:solidFill>
            </a:endParaRPr>
          </a:p>
          <a:p>
            <a:pPr indent="0" lvl="0" marL="0" rtl="0" algn="l">
              <a:lnSpc>
                <a:spcPct val="115000"/>
              </a:lnSpc>
              <a:spcBef>
                <a:spcPts val="0"/>
              </a:spcBef>
              <a:spcAft>
                <a:spcPts val="0"/>
              </a:spcAft>
              <a:buNone/>
            </a:pPr>
            <a:r>
              <a:t/>
            </a:r>
            <a:endParaRPr sz="1200">
              <a:solidFill>
                <a:srgbClr val="24292E"/>
              </a:solidFill>
              <a:highlight>
                <a:schemeClr val="lt1"/>
              </a:highlight>
            </a:endParaRPr>
          </a:p>
          <a:p>
            <a:pPr indent="0" lvl="0" marL="0" rtl="0" algn="l">
              <a:lnSpc>
                <a:spcPct val="115000"/>
              </a:lnSpc>
              <a:spcBef>
                <a:spcPts val="0"/>
              </a:spcBef>
              <a:spcAft>
                <a:spcPts val="0"/>
              </a:spcAft>
              <a:buNone/>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dictionaries.py</a:t>
            </a:r>
            <a:r>
              <a:rPr lang="en" sz="1200">
                <a:solidFill>
                  <a:srgbClr val="24292E"/>
                </a:solidFill>
                <a:highlight>
                  <a:schemeClr val="lt1"/>
                </a:highlight>
              </a:rPr>
              <a:t> and explain the code that is contained within. </a:t>
            </a:r>
            <a:endParaRPr>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3894764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3894764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a:t>
            </a:r>
            <a:endParaRPr b="1">
              <a:solidFill>
                <a:schemeClr val="dk1"/>
              </a:solidFill>
            </a:endParaRPr>
          </a:p>
          <a:p>
            <a:pPr indent="0" lvl="0" marL="0" rtl="0" algn="l">
              <a:lnSpc>
                <a:spcPct val="115000"/>
              </a:lnSpc>
              <a:spcBef>
                <a:spcPts val="0"/>
              </a:spcBef>
              <a:spcAft>
                <a:spcPts val="0"/>
              </a:spcAft>
              <a:buNone/>
            </a:pPr>
            <a:r>
              <a:t/>
            </a:r>
            <a:endParaRPr sz="1200">
              <a:solidFill>
                <a:srgbClr val="24292E"/>
              </a:solidFill>
              <a:highlight>
                <a:schemeClr val="lt1"/>
              </a:highlight>
            </a:endParaRPr>
          </a:p>
          <a:p>
            <a:pPr indent="0" lvl="0" marL="0" rtl="0" algn="l">
              <a:lnSpc>
                <a:spcPct val="115000"/>
              </a:lnSpc>
              <a:spcBef>
                <a:spcPts val="0"/>
              </a:spcBef>
              <a:spcAft>
                <a:spcPts val="0"/>
              </a:spcAft>
              <a:buNone/>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dictionaries.py</a:t>
            </a:r>
            <a:r>
              <a:rPr lang="en" sz="1200">
                <a:solidFill>
                  <a:srgbClr val="24292E"/>
                </a:solidFill>
                <a:highlight>
                  <a:schemeClr val="lt1"/>
                </a:highlight>
              </a:rPr>
              <a:t> and explain the code that is contained within. </a:t>
            </a:r>
            <a:endParaRPr>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38947647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38947647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a:t>
            </a:r>
            <a:endParaRPr b="1">
              <a:solidFill>
                <a:schemeClr val="dk1"/>
              </a:solidFill>
            </a:endParaRPr>
          </a:p>
          <a:p>
            <a:pPr indent="0" lvl="0" marL="0" rtl="0" algn="l">
              <a:lnSpc>
                <a:spcPct val="115000"/>
              </a:lnSpc>
              <a:spcBef>
                <a:spcPts val="0"/>
              </a:spcBef>
              <a:spcAft>
                <a:spcPts val="0"/>
              </a:spcAft>
              <a:buNone/>
            </a:pPr>
            <a:r>
              <a:t/>
            </a:r>
            <a:endParaRPr sz="1200">
              <a:solidFill>
                <a:srgbClr val="24292E"/>
              </a:solidFill>
              <a:highlight>
                <a:schemeClr val="lt1"/>
              </a:highlight>
            </a:endParaRPr>
          </a:p>
          <a:p>
            <a:pPr indent="0" lvl="0" marL="0" rtl="0" algn="l">
              <a:lnSpc>
                <a:spcPct val="115000"/>
              </a:lnSpc>
              <a:spcBef>
                <a:spcPts val="0"/>
              </a:spcBef>
              <a:spcAft>
                <a:spcPts val="0"/>
              </a:spcAft>
              <a:buNone/>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dictionaries.py</a:t>
            </a:r>
            <a:r>
              <a:rPr lang="en" sz="1200">
                <a:solidFill>
                  <a:srgbClr val="24292E"/>
                </a:solidFill>
                <a:highlight>
                  <a:schemeClr val="lt1"/>
                </a:highlight>
              </a:rPr>
              <a:t> and explain the code that is contained within. </a:t>
            </a:r>
            <a:endParaRPr>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38947647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38947647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a:t>
            </a:r>
            <a:endParaRPr b="1">
              <a:solidFill>
                <a:schemeClr val="dk1"/>
              </a:solidFill>
            </a:endParaRPr>
          </a:p>
          <a:p>
            <a:pPr indent="0" lvl="0" marL="0" rtl="0" algn="l">
              <a:lnSpc>
                <a:spcPct val="115000"/>
              </a:lnSpc>
              <a:spcBef>
                <a:spcPts val="0"/>
              </a:spcBef>
              <a:spcAft>
                <a:spcPts val="0"/>
              </a:spcAft>
              <a:buNone/>
            </a:pPr>
            <a:r>
              <a:t/>
            </a:r>
            <a:endParaRPr sz="1200">
              <a:solidFill>
                <a:srgbClr val="24292E"/>
              </a:solidFill>
              <a:highlight>
                <a:schemeClr val="lt1"/>
              </a:highlight>
            </a:endParaRPr>
          </a:p>
          <a:p>
            <a:pPr indent="0" lvl="0" marL="0" rtl="0" algn="l">
              <a:lnSpc>
                <a:spcPct val="115000"/>
              </a:lnSpc>
              <a:spcBef>
                <a:spcPts val="0"/>
              </a:spcBef>
              <a:spcAft>
                <a:spcPts val="0"/>
              </a:spcAft>
              <a:buNone/>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dictionaries.py</a:t>
            </a:r>
            <a:r>
              <a:rPr lang="en" sz="1200">
                <a:solidFill>
                  <a:srgbClr val="24292E"/>
                </a:solidFill>
                <a:highlight>
                  <a:schemeClr val="lt1"/>
                </a:highlight>
              </a:rPr>
              <a:t> and explain the code that is contained within. </a:t>
            </a:r>
            <a:endParaRPr>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38947647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38947647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a:t>
            </a:r>
            <a:endParaRPr b="1">
              <a:solidFill>
                <a:schemeClr val="dk1"/>
              </a:solidFill>
            </a:endParaRPr>
          </a:p>
          <a:p>
            <a:pPr indent="0" lvl="0" marL="0" rtl="0" algn="l">
              <a:lnSpc>
                <a:spcPct val="115000"/>
              </a:lnSpc>
              <a:spcBef>
                <a:spcPts val="0"/>
              </a:spcBef>
              <a:spcAft>
                <a:spcPts val="0"/>
              </a:spcAft>
              <a:buNone/>
            </a:pPr>
            <a:r>
              <a:t/>
            </a:r>
            <a:endParaRPr sz="1200">
              <a:solidFill>
                <a:srgbClr val="24292E"/>
              </a:solidFill>
              <a:highlight>
                <a:schemeClr val="lt1"/>
              </a:highlight>
            </a:endParaRPr>
          </a:p>
          <a:p>
            <a:pPr indent="0" lvl="0" marL="0" rtl="0" algn="l">
              <a:lnSpc>
                <a:spcPct val="115000"/>
              </a:lnSpc>
              <a:spcBef>
                <a:spcPts val="0"/>
              </a:spcBef>
              <a:spcAft>
                <a:spcPts val="0"/>
              </a:spcAft>
              <a:buNone/>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dictionaries.py</a:t>
            </a:r>
            <a:r>
              <a:rPr lang="en" sz="1200">
                <a:solidFill>
                  <a:srgbClr val="24292E"/>
                </a:solidFill>
                <a:highlight>
                  <a:schemeClr val="lt1"/>
                </a:highlight>
              </a:rPr>
              <a:t> and explain the code that is contained within. </a:t>
            </a:r>
            <a:endParaRPr sz="1200">
              <a:solidFill>
                <a:srgbClr val="24292E"/>
              </a:solidFill>
              <a:highlight>
                <a:schemeClr val="lt1"/>
              </a:highlight>
            </a:endParaRPr>
          </a:p>
          <a:p>
            <a:pPr indent="0" lvl="0" marL="0" rtl="0" algn="l">
              <a:lnSpc>
                <a:spcPct val="115000"/>
              </a:lnSpc>
              <a:spcBef>
                <a:spcPts val="0"/>
              </a:spcBef>
              <a:spcAft>
                <a:spcPts val="0"/>
              </a:spcAft>
              <a:buNone/>
            </a:pPr>
            <a:r>
              <a:t/>
            </a:r>
            <a:endParaRPr sz="1200">
              <a:solidFill>
                <a:srgbClr val="24292E"/>
              </a:solidFill>
              <a:highlight>
                <a:schemeClr val="lt1"/>
              </a:highlight>
            </a:endParaRPr>
          </a:p>
          <a:p>
            <a:pPr indent="0" lvl="0" marL="0" rtl="0" algn="l">
              <a:lnSpc>
                <a:spcPct val="115000"/>
              </a:lnSpc>
              <a:spcBef>
                <a:spcPts val="0"/>
              </a:spcBef>
              <a:spcAft>
                <a:spcPts val="0"/>
              </a:spcAft>
              <a:buNone/>
            </a:pPr>
            <a:r>
              <a:t/>
            </a:r>
            <a:endParaRPr b="1" sz="1200">
              <a:solidFill>
                <a:srgbClr val="FF0000"/>
              </a:solidFill>
              <a:highlight>
                <a:schemeClr val="lt1"/>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7286c5800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286c5800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03-HobbyBook</a:t>
            </a:r>
            <a:r>
              <a:rPr lang="en" sz="1200">
                <a:solidFill>
                  <a:srgbClr val="24292E"/>
                </a:solidFill>
                <a:highlight>
                  <a:srgbClr val="FFFFFF"/>
                </a:highlight>
              </a:rPr>
              <a:t> within the terminal and run the code to show the end results of the application.</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38947647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38947647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286c5cc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286c5cc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03-HobbyBook</a:t>
            </a:r>
            <a:r>
              <a:rPr lang="en" sz="1200">
                <a:solidFill>
                  <a:srgbClr val="24292E"/>
                </a:solidFill>
                <a:highlight>
                  <a:srgbClr val="FFFFFF"/>
                </a:highlight>
              </a:rPr>
              <a:t> and walk through the code, making sure to explain the following:</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A variable called </a:t>
            </a:r>
            <a:r>
              <a:rPr lang="en" sz="1000">
                <a:solidFill>
                  <a:srgbClr val="24292E"/>
                </a:solidFill>
                <a:highlight>
                  <a:srgbClr val="FFFFFF"/>
                </a:highlight>
                <a:latin typeface="Consolas"/>
                <a:ea typeface="Consolas"/>
                <a:cs typeface="Consolas"/>
                <a:sym typeface="Consolas"/>
              </a:rPr>
              <a:t>my_info</a:t>
            </a:r>
            <a:r>
              <a:rPr lang="en" sz="1200">
                <a:solidFill>
                  <a:srgbClr val="24292E"/>
                </a:solidFill>
                <a:highlight>
                  <a:srgbClr val="FFFFFF"/>
                </a:highlight>
              </a:rPr>
              <a:t> stores the primary dictionary as noted by the curly braces.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keys are "name", "occupation", "age", "hobbies" and "wake-up". Their values are what is stored after the colons with each new key-value pair being separated by a comma.</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In order to find the number of values stored within the "hobbies" key, the </a:t>
            </a:r>
            <a:r>
              <a:rPr lang="en" sz="1000">
                <a:solidFill>
                  <a:srgbClr val="24292E"/>
                </a:solidFill>
                <a:highlight>
                  <a:srgbClr val="FFFFFF"/>
                </a:highlight>
                <a:latin typeface="Consolas"/>
                <a:ea typeface="Consolas"/>
                <a:cs typeface="Consolas"/>
                <a:sym typeface="Consolas"/>
              </a:rPr>
              <a:t>len()</a:t>
            </a:r>
            <a:r>
              <a:rPr lang="en" sz="1200">
                <a:solidFill>
                  <a:srgbClr val="24292E"/>
                </a:solidFill>
                <a:highlight>
                  <a:srgbClr val="FFFFFF"/>
                </a:highlight>
              </a:rPr>
              <a:t> function is used.</a:t>
            </a:r>
            <a:endParaRPr sz="1200">
              <a:solidFill>
                <a:srgbClr val="24292E"/>
              </a:solidFill>
              <a:highlight>
                <a:srgbClr val="FFFFFF"/>
              </a:highlight>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286c5cc7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286c5cc7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2785e4cf0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2785e4cf0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286c5cc7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286c5cc7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comprehensions.py</a:t>
            </a:r>
            <a:r>
              <a:rPr lang="en" sz="1200">
                <a:solidFill>
                  <a:srgbClr val="24292E"/>
                </a:solidFill>
              </a:rPr>
              <a:t> and </a:t>
            </a:r>
            <a:r>
              <a:rPr lang="en" sz="1200">
                <a:solidFill>
                  <a:srgbClr val="FF0000"/>
                </a:solidFill>
              </a:rPr>
              <a:t>live code</a:t>
            </a:r>
            <a:r>
              <a:rPr lang="en" sz="1200">
                <a:solidFill>
                  <a:srgbClr val="24292E"/>
                </a:solidFill>
              </a:rPr>
              <a:t>. Walk through the different aspects of the code. (</a:t>
            </a:r>
            <a:r>
              <a:rPr lang="en" sz="1200">
                <a:solidFill>
                  <a:srgbClr val="FF0000"/>
                </a:solidFill>
              </a:rPr>
              <a:t>leave this slide while you live code</a:t>
            </a:r>
            <a:r>
              <a:rPr lang="en" sz="1200">
                <a:solidFill>
                  <a:srgbClr val="24292E"/>
                </a:solidFill>
              </a:rPr>
              <a:t>) in case you have only one projector (TV, display, projector) show your live code instead. </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the example with the </a:t>
            </a:r>
            <a:r>
              <a:rPr lang="en" sz="1000">
                <a:solidFill>
                  <a:srgbClr val="24292E"/>
                </a:solidFill>
                <a:latin typeface="Consolas"/>
                <a:ea typeface="Consolas"/>
                <a:cs typeface="Consolas"/>
                <a:sym typeface="Consolas"/>
              </a:rPr>
              <a:t>fish</a:t>
            </a:r>
            <a:r>
              <a:rPr lang="en" sz="1200">
                <a:solidFill>
                  <a:srgbClr val="24292E"/>
                </a:solidFill>
              </a:rPr>
              <a:t> variable.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that we can treat </a:t>
            </a:r>
            <a:r>
              <a:rPr lang="en" sz="1000">
                <a:solidFill>
                  <a:srgbClr val="24292E"/>
                </a:solidFill>
                <a:latin typeface="Consolas"/>
                <a:ea typeface="Consolas"/>
                <a:cs typeface="Consolas"/>
                <a:sym typeface="Consolas"/>
              </a:rPr>
              <a:t>fish</a:t>
            </a:r>
            <a:r>
              <a:rPr lang="en" sz="1200">
                <a:solidFill>
                  <a:srgbClr val="24292E"/>
                </a:solidFill>
              </a:rPr>
              <a:t> like an array, and use a list comprehension to turn it into a list of its constituent letters.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we can then use this list of letters to create a new list of capitalized letters, by using a comprehension and calling </a:t>
            </a:r>
            <a:r>
              <a:rPr lang="en" sz="1000">
                <a:solidFill>
                  <a:srgbClr val="24292E"/>
                </a:solidFill>
                <a:latin typeface="Consolas"/>
                <a:ea typeface="Consolas"/>
                <a:cs typeface="Consolas"/>
                <a:sym typeface="Consolas"/>
              </a:rPr>
              <a:t>upper</a:t>
            </a:r>
            <a:r>
              <a:rPr lang="en" sz="1200">
                <a:solidFill>
                  <a:srgbClr val="24292E"/>
                </a:solidFill>
              </a:rPr>
              <a:t> on each letter.</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Finally, step through the temperature example.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we can filter data in addition to changing it.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how adding conditional logic, such as </a:t>
            </a:r>
            <a:r>
              <a:rPr lang="en" sz="1000">
                <a:solidFill>
                  <a:srgbClr val="24292E"/>
                </a:solidFill>
                <a:latin typeface="Consolas"/>
                <a:ea typeface="Consolas"/>
                <a:cs typeface="Consolas"/>
                <a:sym typeface="Consolas"/>
              </a:rPr>
              <a:t>if statements</a:t>
            </a:r>
            <a:r>
              <a:rPr lang="en" sz="1200">
                <a:solidFill>
                  <a:srgbClr val="24292E"/>
                </a:solidFill>
              </a:rPr>
              <a:t>, to a list comprehension allows us to select a certain value or range of values.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Emphasize that this example is just intended to expose students to the flexibility and power of list comprehensions.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Take a moment to answer any remaining questions before slacking out the example files.</a:t>
            </a:r>
            <a:endParaRPr sz="1200">
              <a:solidFill>
                <a:srgbClr val="24292E"/>
              </a:solidFill>
            </a:endParaRPr>
          </a:p>
          <a:p>
            <a:pPr indent="0" lvl="0" marL="0" rtl="0" algn="l">
              <a:spcBef>
                <a:spcPts val="120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286c5cc7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286c5cc7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394ae461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394ae46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Slack out </a:t>
            </a:r>
            <a:r>
              <a:rPr lang="en" sz="1200">
                <a:solidFill>
                  <a:srgbClr val="0366D6"/>
                </a:solidFill>
                <a:highlight>
                  <a:schemeClr val="lt1"/>
                </a:highlight>
                <a:uFill>
                  <a:noFill/>
                </a:uFill>
                <a:hlinkClick r:id="rId2">
                  <a:extLst>
                    <a:ext uri="{A12FA001-AC4F-418D-AE19-62706E023703}">
                      <ahyp:hlinkClr val="tx"/>
                    </a:ext>
                  </a:extLst>
                </a:hlinkClick>
              </a:rPr>
              <a:t>title</a:t>
            </a:r>
            <a:r>
              <a:rPr lang="en">
                <a:solidFill>
                  <a:schemeClr val="dk1"/>
                </a:solidFill>
              </a:rPr>
              <a:t> to students!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286c5cc7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286c5cc7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comprehensions.py</a:t>
            </a:r>
            <a:r>
              <a:rPr lang="en" sz="1200">
                <a:solidFill>
                  <a:srgbClr val="24292E"/>
                </a:solidFill>
              </a:rPr>
              <a: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the first code block simply declares a list to store names in, and then collects five names from the user.</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Ask a student to explain how to generate a list of lower-cased names.</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alphaLcPeriod"/>
            </a:pPr>
            <a:r>
              <a:rPr lang="en" sz="1200">
                <a:solidFill>
                  <a:srgbClr val="24292E"/>
                </a:solidFill>
              </a:rPr>
              <a:t>Explain that we can use a list comprehension that calls </a:t>
            </a:r>
            <a:r>
              <a:rPr lang="en" sz="1000">
                <a:solidFill>
                  <a:srgbClr val="24292E"/>
                </a:solidFill>
                <a:latin typeface="Consolas"/>
                <a:ea typeface="Consolas"/>
                <a:cs typeface="Consolas"/>
                <a:sym typeface="Consolas"/>
              </a:rPr>
              <a:t>lower</a:t>
            </a:r>
            <a:r>
              <a:rPr lang="en" sz="1200">
                <a:solidFill>
                  <a:srgbClr val="24292E"/>
                </a:solidFill>
              </a:rPr>
              <a:t> on each name in the list.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Ask a student to explain how to generate a list of title-cased names.</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alphaLcPeriod"/>
            </a:pPr>
            <a:r>
              <a:rPr lang="en" sz="1200">
                <a:solidFill>
                  <a:srgbClr val="24292E"/>
                </a:solidFill>
              </a:rPr>
              <a:t>Explain that we can use a list comprehension that calls </a:t>
            </a:r>
            <a:r>
              <a:rPr lang="en" sz="1000">
                <a:solidFill>
                  <a:srgbClr val="24292E"/>
                </a:solidFill>
                <a:latin typeface="Consolas"/>
                <a:ea typeface="Consolas"/>
                <a:cs typeface="Consolas"/>
                <a:sym typeface="Consolas"/>
              </a:rPr>
              <a:t>title</a:t>
            </a:r>
            <a:r>
              <a:rPr lang="en" sz="1200">
                <a:solidFill>
                  <a:srgbClr val="24292E"/>
                </a:solidFill>
              </a:rPr>
              <a:t> on each name in the list.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Ask a student to explain how to build the greeting for each sanitized string.</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alphaLcPeriod"/>
            </a:pPr>
            <a:r>
              <a:rPr lang="en" sz="1200">
                <a:solidFill>
                  <a:srgbClr val="24292E"/>
                </a:solidFill>
              </a:rPr>
              <a:t>Explain that we can inject each name in </a:t>
            </a:r>
            <a:r>
              <a:rPr lang="en" sz="1000">
                <a:solidFill>
                  <a:srgbClr val="24292E"/>
                </a:solidFill>
                <a:latin typeface="Consolas"/>
                <a:ea typeface="Consolas"/>
                <a:cs typeface="Consolas"/>
                <a:sym typeface="Consolas"/>
              </a:rPr>
              <a:t>titlecased</a:t>
            </a:r>
            <a:r>
              <a:rPr lang="en" sz="1200">
                <a:solidFill>
                  <a:srgbClr val="24292E"/>
                </a:solidFill>
              </a:rPr>
              <a:t> into a format string.</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alphaLcPeriod"/>
            </a:pPr>
            <a:r>
              <a:rPr lang="en" sz="1200">
                <a:solidFill>
                  <a:srgbClr val="24292E"/>
                </a:solidFill>
              </a:rPr>
              <a:t>Explain that, if we wanted to build a more complicated string, we would have to use a function, which we'll cover later in today's lesson.</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Finally, explain that we simply use a </a:t>
            </a:r>
            <a:r>
              <a:rPr lang="en" sz="1000">
                <a:solidFill>
                  <a:srgbClr val="24292E"/>
                </a:solidFill>
                <a:latin typeface="Consolas"/>
                <a:ea typeface="Consolas"/>
                <a:cs typeface="Consolas"/>
                <a:sym typeface="Consolas"/>
              </a:rPr>
              <a:t>for</a:t>
            </a:r>
            <a:r>
              <a:rPr lang="en" sz="1200">
                <a:solidFill>
                  <a:srgbClr val="24292E"/>
                </a:solidFill>
              </a:rPr>
              <a:t> loop to print every invitation in the </a:t>
            </a:r>
            <a:r>
              <a:rPr lang="en" sz="1000">
                <a:solidFill>
                  <a:srgbClr val="24292E"/>
                </a:solidFill>
                <a:latin typeface="Consolas"/>
                <a:ea typeface="Consolas"/>
                <a:cs typeface="Consolas"/>
                <a:sym typeface="Consolas"/>
              </a:rPr>
              <a:t>invitations</a:t>
            </a:r>
            <a:r>
              <a:rPr lang="en" sz="1200">
                <a:solidFill>
                  <a:srgbClr val="24292E"/>
                </a:solidFill>
              </a:rPr>
              <a:t> list.</a:t>
            </a:r>
            <a:endParaRPr sz="1200">
              <a:solidFill>
                <a:srgbClr val="24292E"/>
              </a:solidFill>
            </a:endParaRPr>
          </a:p>
          <a:p>
            <a:pPr indent="-304800" lvl="1" marL="914400" rtl="0" algn="l">
              <a:lnSpc>
                <a:spcPct val="115000"/>
              </a:lnSpc>
              <a:spcBef>
                <a:spcPts val="0"/>
              </a:spcBef>
              <a:spcAft>
                <a:spcPts val="0"/>
              </a:spcAft>
              <a:buClr>
                <a:srgbClr val="24292E"/>
              </a:buClr>
              <a:buSzPts val="1200"/>
              <a:buAutoNum type="alphaLcPeriod"/>
            </a:pPr>
            <a:r>
              <a:rPr lang="en" sz="1200">
                <a:solidFill>
                  <a:srgbClr val="24292E"/>
                </a:solidFill>
              </a:rPr>
              <a:t>Explain that we use a </a:t>
            </a:r>
            <a:r>
              <a:rPr lang="en" sz="1000">
                <a:solidFill>
                  <a:srgbClr val="24292E"/>
                </a:solidFill>
                <a:latin typeface="Consolas"/>
                <a:ea typeface="Consolas"/>
                <a:cs typeface="Consolas"/>
                <a:sym typeface="Consolas"/>
              </a:rPr>
              <a:t>for</a:t>
            </a:r>
            <a:r>
              <a:rPr lang="en" sz="1200">
                <a:solidFill>
                  <a:srgbClr val="24292E"/>
                </a:solidFill>
              </a:rPr>
              <a:t> loop instead of a list comprehension because we are </a:t>
            </a:r>
            <a:r>
              <a:rPr i="1" lang="en" sz="1200">
                <a:solidFill>
                  <a:srgbClr val="24292E"/>
                </a:solidFill>
              </a:rPr>
              <a:t>not</a:t>
            </a:r>
            <a:r>
              <a:rPr lang="en" sz="1200">
                <a:solidFill>
                  <a:srgbClr val="24292E"/>
                </a:solidFill>
              </a:rPr>
              <a:t> using </a:t>
            </a:r>
            <a:r>
              <a:rPr lang="en" sz="1000">
                <a:solidFill>
                  <a:srgbClr val="24292E"/>
                </a:solidFill>
                <a:latin typeface="Consolas"/>
                <a:ea typeface="Consolas"/>
                <a:cs typeface="Consolas"/>
                <a:sym typeface="Consolas"/>
              </a:rPr>
              <a:t>titlecased</a:t>
            </a:r>
            <a:r>
              <a:rPr lang="en" sz="1200">
                <a:solidFill>
                  <a:srgbClr val="24292E"/>
                </a:solidFill>
              </a:rPr>
              <a:t> to create a new list—rather, we are simply performing an action for each item in </a:t>
            </a:r>
            <a:r>
              <a:rPr lang="en" sz="1000">
                <a:solidFill>
                  <a:srgbClr val="24292E"/>
                </a:solidFill>
                <a:latin typeface="Consolas"/>
                <a:ea typeface="Consolas"/>
                <a:cs typeface="Consolas"/>
                <a:sym typeface="Consolas"/>
              </a:rPr>
              <a:t>titlecased</a:t>
            </a:r>
            <a:r>
              <a:rPr lang="en" sz="1200">
                <a:solidFill>
                  <a:srgbClr val="24292E"/>
                </a:solidFill>
              </a:rPr>
              <a: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Take a moment to answer any remaining questions before slacking out the solution and moving on.</a:t>
            </a:r>
            <a:endParaRPr sz="1200">
              <a:solidFill>
                <a:srgbClr val="24292E"/>
              </a:solidFill>
              <a:highlight>
                <a:srgbClr val="FFFFFF"/>
              </a:highlight>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286c5cc7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286c5cc7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4.1</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286c5cc7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286c5cc7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rgbClr val="24292E"/>
                </a:solidFill>
                <a:highlight>
                  <a:srgbClr val="FFFFFF"/>
                </a:highlight>
              </a:rPr>
              <a:t>Note: background slide from ‘data-03-3-python-deeper-dive’ slide 6, and Einstein from ‘SQLAlchemy Daya 3’ slide 8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rPr b="1" lang="en">
                <a:solidFill>
                  <a:schemeClr val="dk1"/>
                </a:solidFill>
              </a:rPr>
              <a:t>4.1</a:t>
            </a:r>
            <a:endParaRPr b="1" sz="8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Explain the </a:t>
            </a:r>
            <a:r>
              <a:rPr lang="en" sz="1200">
                <a:solidFill>
                  <a:srgbClr val="0366D6"/>
                </a:solidFill>
                <a:highlight>
                  <a:srgbClr val="FFFFFF"/>
                </a:highlight>
                <a:uFill>
                  <a:noFill/>
                </a:uFill>
                <a:hlinkClick r:id="rId2">
                  <a:extLst>
                    <a:ext uri="{A12FA001-AC4F-418D-AE19-62706E023703}">
                      <ahyp:hlinkClr val="tx"/>
                    </a:ext>
                  </a:extLst>
                </a:hlinkClick>
              </a:rPr>
              <a:t>DRY</a:t>
            </a:r>
            <a:r>
              <a:rPr lang="en" sz="1200">
                <a:solidFill>
                  <a:srgbClr val="24292E"/>
                </a:solidFill>
                <a:highlight>
                  <a:srgbClr val="FFFFFF"/>
                </a:highlight>
              </a:rPr>
              <a:t> concept to students and that we use functions and modules to avoid repeating code. </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Ask a student (or: the class) if there are any disadvantages to writing code that does the same thing in three different places.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Explain that, if we write the same code in different places, and expect it to behave the same everywhere, we have to update it in several places whenever we make a change.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Point out that this can become unwieldy quickly: In large code-bases, copying code in multiple places would often require us to waste time making the </a:t>
            </a:r>
            <a:r>
              <a:rPr i="1" lang="en" sz="1200">
                <a:solidFill>
                  <a:srgbClr val="24292E"/>
                </a:solidFill>
                <a:highlight>
                  <a:srgbClr val="FFFFFF"/>
                </a:highlight>
              </a:rPr>
              <a:t>same</a:t>
            </a:r>
            <a:r>
              <a:rPr lang="en" sz="1200">
                <a:solidFill>
                  <a:srgbClr val="24292E"/>
                </a:solidFill>
                <a:highlight>
                  <a:srgbClr val="FFFFFF"/>
                </a:highlight>
              </a:rPr>
              <a:t> change in several places, </a:t>
            </a:r>
            <a:r>
              <a:rPr i="1" lang="en" sz="1200">
                <a:solidFill>
                  <a:srgbClr val="24292E"/>
                </a:solidFill>
                <a:highlight>
                  <a:srgbClr val="FFFFFF"/>
                </a:highlight>
              </a:rPr>
              <a:t>and</a:t>
            </a:r>
            <a:r>
              <a:rPr lang="en" sz="1200">
                <a:solidFill>
                  <a:srgbClr val="24292E"/>
                </a:solidFill>
                <a:highlight>
                  <a:srgbClr val="FFFFFF"/>
                </a:highlight>
              </a:rPr>
              <a:t> add the extra overhead of forcing us to keep track of duplicated code.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This is the motivation for the mantra of Don't Repeat Yourself, or DRY.</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spcBef>
                <a:spcPts val="1200"/>
              </a:spcBef>
              <a:spcAft>
                <a:spcPts val="0"/>
              </a:spcAft>
              <a:buClr>
                <a:schemeClr val="dk1"/>
              </a:buClr>
              <a:buSzPts val="1100"/>
              <a:buFont typeface="Arial"/>
              <a:buNone/>
            </a:pPr>
            <a:r>
              <a:t/>
            </a:r>
            <a:endParaRPr b="1" sz="800">
              <a:solidFill>
                <a:srgbClr val="24292E"/>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7286c5cc7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286c5cc7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a:t>
            </a:r>
            <a:endParaRPr sz="1200">
              <a:solidFill>
                <a:srgbClr val="24292E"/>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Open </a:t>
            </a:r>
            <a:r>
              <a:rPr lang="en" sz="1200">
                <a:solidFill>
                  <a:srgbClr val="0366D6"/>
                </a:solidFill>
                <a:highlight>
                  <a:srgbClr val="FFFFFF"/>
                </a:highlight>
                <a:uFill>
                  <a:noFill/>
                </a:uFill>
                <a:hlinkClick r:id="rId2">
                  <a:extLst>
                    <a:ext uri="{A12FA001-AC4F-418D-AE19-62706E023703}">
                      <ahyp:hlinkClr val="tx"/>
                    </a:ext>
                  </a:extLst>
                </a:hlinkClick>
              </a:rPr>
              <a:t>functions.py</a:t>
            </a:r>
            <a:r>
              <a:rPr lang="en" sz="1200">
                <a:solidFill>
                  <a:srgbClr val="24292E"/>
                </a:solidFill>
              </a:rPr>
              <a:t> </a:t>
            </a:r>
            <a:r>
              <a:rPr lang="en" sz="1200">
                <a:solidFill>
                  <a:srgbClr val="24292E"/>
                </a:solidFill>
              </a:rPr>
              <a:t>and </a:t>
            </a:r>
            <a:r>
              <a:rPr lang="en" sz="1200">
                <a:solidFill>
                  <a:srgbClr val="FF0000"/>
                </a:solidFill>
              </a:rPr>
              <a:t>live code</a:t>
            </a:r>
            <a:r>
              <a:rPr lang="en" sz="1200">
                <a:solidFill>
                  <a:srgbClr val="24292E"/>
                </a:solidFill>
              </a:rPr>
              <a:t>. W</a:t>
            </a:r>
            <a:r>
              <a:rPr lang="en" sz="1200">
                <a:solidFill>
                  <a:srgbClr val="24292E"/>
                </a:solidFill>
              </a:rPr>
              <a:t>alk through the different functions examples. (</a:t>
            </a:r>
            <a:r>
              <a:rPr lang="en" sz="1200">
                <a:solidFill>
                  <a:srgbClr val="FF0000"/>
                </a:solidFill>
              </a:rPr>
              <a:t>leave this slide while you live code</a:t>
            </a:r>
            <a:r>
              <a:rPr lang="en" sz="1200">
                <a:solidFill>
                  <a:srgbClr val="24292E"/>
                </a:solidFill>
              </a:rPr>
              <a:t>) in case you have only one projector (TV, display) show your live code instead. </a:t>
            </a:r>
            <a:endParaRPr sz="1200">
              <a:solidFill>
                <a:srgbClr val="24292E"/>
              </a:solidFill>
            </a:endParaRPr>
          </a:p>
          <a:p>
            <a:pPr indent="0" lvl="0" marL="457200" rtl="0" algn="l">
              <a:lnSpc>
                <a:spcPct val="115000"/>
              </a:lnSpc>
              <a:spcBef>
                <a:spcPts val="1200"/>
              </a:spcBef>
              <a:spcAft>
                <a:spcPts val="0"/>
              </a:spcAft>
              <a:buNone/>
            </a:pPr>
            <a:r>
              <a:rPr lang="en" sz="1200">
                <a:solidFill>
                  <a:srgbClr val="24292E"/>
                </a:solidFill>
              </a:rPr>
              <a:t>Things to note while you live code: (you can go back to the lesson plan or </a:t>
            </a:r>
            <a:r>
              <a:rPr lang="en" sz="1200">
                <a:solidFill>
                  <a:srgbClr val="24292E"/>
                </a:solidFill>
              </a:rPr>
              <a:t>navigate</a:t>
            </a:r>
            <a:r>
              <a:rPr lang="en" sz="1200">
                <a:solidFill>
                  <a:srgbClr val="24292E"/>
                </a:solidFill>
              </a:rPr>
              <a:t> yourself during live code here)</a:t>
            </a:r>
            <a:endParaRPr sz="1200">
              <a:solidFill>
                <a:srgbClr val="24292E"/>
              </a:solidFill>
            </a:endParaRPr>
          </a:p>
          <a:p>
            <a:pPr indent="0" lvl="0" marL="457200" rtl="0" algn="l">
              <a:lnSpc>
                <a:spcPct val="115000"/>
              </a:lnSpc>
              <a:spcBef>
                <a:spcPts val="1200"/>
              </a:spcBef>
              <a:spcAft>
                <a:spcPts val="0"/>
              </a:spcAft>
              <a:buNone/>
            </a:pPr>
            <a:r>
              <a:rPr lang="en" sz="1200">
                <a:solidFill>
                  <a:srgbClr val="24292E"/>
                </a:solidFill>
                <a:highlight>
                  <a:srgbClr val="FFFFFF"/>
                </a:highlight>
              </a:rPr>
              <a:t>Show the basic anatomy of a function:</a:t>
            </a:r>
            <a:endParaRPr sz="1200">
              <a:solidFill>
                <a:srgbClr val="24292E"/>
              </a:solidFill>
              <a:highlight>
                <a:srgbClr val="FFFFFF"/>
              </a:highlight>
            </a:endParaRPr>
          </a:p>
          <a:p>
            <a:pPr indent="0" lvl="0" marL="457200" rtl="0" algn="l">
              <a:lnSpc>
                <a:spcPct val="115000"/>
              </a:lnSpc>
              <a:spcBef>
                <a:spcPts val="1200"/>
              </a:spcBef>
              <a:spcAft>
                <a:spcPts val="0"/>
              </a:spcAft>
              <a:buClr>
                <a:schemeClr val="dk1"/>
              </a:buClr>
              <a:buSzPts val="1100"/>
              <a:buFont typeface="Arial"/>
              <a:buNone/>
            </a:pPr>
            <a:r>
              <a:rPr lang="en" sz="1000">
                <a:solidFill>
                  <a:srgbClr val="D73A49"/>
                </a:solidFill>
                <a:highlight>
                  <a:srgbClr val="F6F8FA"/>
                </a:highlight>
                <a:latin typeface="Consolas"/>
                <a:ea typeface="Consolas"/>
                <a:cs typeface="Consolas"/>
                <a:sym typeface="Consolas"/>
              </a:rPr>
              <a:t>def</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name(</a:t>
            </a:r>
            <a:r>
              <a:rPr lang="en" sz="1000">
                <a:solidFill>
                  <a:srgbClr val="24292E"/>
                </a:solidFill>
                <a:highlight>
                  <a:srgbClr val="F6F8FA"/>
                </a:highlight>
                <a:latin typeface="Consolas"/>
                <a:ea typeface="Consolas"/>
                <a:cs typeface="Consolas"/>
                <a:sym typeface="Consolas"/>
              </a:rPr>
              <a:t>parameters):</a:t>
            </a:r>
            <a:endParaRPr sz="1000">
              <a:solidFill>
                <a:srgbClr val="24292E"/>
              </a:solidFill>
              <a:highlight>
                <a:srgbClr val="F6F8FA"/>
              </a:highlight>
              <a:latin typeface="Consolas"/>
              <a:ea typeface="Consolas"/>
              <a:cs typeface="Consolas"/>
              <a:sym typeface="Consolas"/>
            </a:endParaRPr>
          </a:p>
          <a:p>
            <a:pPr indent="0" lvl="0" marL="457200" rtl="0" algn="l">
              <a:lnSpc>
                <a:spcPct val="115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A737D"/>
                </a:solidFill>
                <a:highlight>
                  <a:srgbClr val="F6F8FA"/>
                </a:highlight>
                <a:latin typeface="Consolas"/>
                <a:ea typeface="Consolas"/>
                <a:cs typeface="Consolas"/>
                <a:sym typeface="Consolas"/>
              </a:rPr>
              <a:t># code goes here</a:t>
            </a:r>
            <a:endParaRPr sz="1000">
              <a:solidFill>
                <a:srgbClr val="6F42C1"/>
              </a:solidFill>
              <a:highlight>
                <a:srgbClr val="F6F8FA"/>
              </a:highlight>
              <a:latin typeface="Consolas"/>
              <a:ea typeface="Consolas"/>
              <a:cs typeface="Consolas"/>
              <a:sym typeface="Consolas"/>
            </a:endParaRPr>
          </a:p>
          <a:p>
            <a:pPr indent="0" lvl="0" marL="457200" rtl="0" algn="l">
              <a:lnSpc>
                <a:spcPct val="115000"/>
              </a:lnSpc>
              <a:spcBef>
                <a:spcPts val="300"/>
              </a:spcBef>
              <a:spcAft>
                <a:spcPts val="0"/>
              </a:spcAft>
              <a:buNone/>
            </a:pPr>
            <a:r>
              <a:rPr lang="en" sz="1000">
                <a:solidFill>
                  <a:srgbClr val="6F42C1"/>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Return</a:t>
            </a:r>
            <a:endParaRPr sz="1000">
              <a:solidFill>
                <a:srgbClr val="D73A49"/>
              </a:solidFill>
              <a:highlight>
                <a:srgbClr val="F6F8FA"/>
              </a:highlight>
              <a:latin typeface="Consolas"/>
              <a:ea typeface="Consolas"/>
              <a:cs typeface="Consolas"/>
              <a:sym typeface="Consolas"/>
            </a:endParaRPr>
          </a:p>
          <a:p>
            <a:pPr indent="0" lvl="0" marL="457200" rtl="0" algn="l">
              <a:lnSpc>
                <a:spcPct val="115000"/>
              </a:lnSpc>
              <a:spcBef>
                <a:spcPts val="1200"/>
              </a:spcBef>
              <a:spcAft>
                <a:spcPts val="0"/>
              </a:spcAft>
              <a:buNone/>
            </a:pPr>
            <a:r>
              <a:rPr lang="en" sz="1200">
                <a:solidFill>
                  <a:srgbClr val="24292E"/>
                </a:solidFill>
                <a:highlight>
                  <a:srgbClr val="FFFFFF"/>
                </a:highlight>
              </a:rPr>
              <a:t>Explain that we use the keyword </a:t>
            </a:r>
            <a:r>
              <a:rPr lang="en" sz="1000">
                <a:solidFill>
                  <a:srgbClr val="24292E"/>
                </a:solidFill>
                <a:highlight>
                  <a:srgbClr val="FFFFFF"/>
                </a:highlight>
                <a:latin typeface="Consolas"/>
                <a:ea typeface="Consolas"/>
                <a:cs typeface="Consolas"/>
                <a:sym typeface="Consolas"/>
              </a:rPr>
              <a:t>def</a:t>
            </a:r>
            <a:r>
              <a:rPr lang="en" sz="1200">
                <a:solidFill>
                  <a:srgbClr val="24292E"/>
                </a:solidFill>
                <a:highlight>
                  <a:srgbClr val="FFFFFF"/>
                </a:highlight>
              </a:rPr>
              <a:t> to define a function, that </a:t>
            </a:r>
            <a:r>
              <a:rPr lang="en" sz="1000">
                <a:solidFill>
                  <a:srgbClr val="24292E"/>
                </a:solidFill>
                <a:highlight>
                  <a:srgbClr val="FFFFFF"/>
                </a:highlight>
                <a:latin typeface="Consolas"/>
                <a:ea typeface="Consolas"/>
                <a:cs typeface="Consolas"/>
                <a:sym typeface="Consolas"/>
              </a:rPr>
              <a:t>foo</a:t>
            </a:r>
            <a:r>
              <a:rPr lang="en" sz="1200">
                <a:solidFill>
                  <a:srgbClr val="24292E"/>
                </a:solidFill>
                <a:highlight>
                  <a:srgbClr val="FFFFFF"/>
                </a:highlight>
              </a:rPr>
              <a:t> is the name of the function, and that the parentheses that follow also indicate that </a:t>
            </a:r>
            <a:r>
              <a:rPr lang="en" sz="1000">
                <a:solidFill>
                  <a:srgbClr val="24292E"/>
                </a:solidFill>
                <a:highlight>
                  <a:srgbClr val="FFFFFF"/>
                </a:highlight>
                <a:latin typeface="Consolas"/>
                <a:ea typeface="Consolas"/>
                <a:cs typeface="Consolas"/>
                <a:sym typeface="Consolas"/>
              </a:rPr>
              <a:t>foo</a:t>
            </a:r>
            <a:r>
              <a:rPr lang="en" sz="1200">
                <a:solidFill>
                  <a:srgbClr val="24292E"/>
                </a:solidFill>
                <a:highlight>
                  <a:srgbClr val="FFFFFF"/>
                </a:highlight>
              </a:rPr>
              <a:t> is a function. Also bring to your students attention the colon at the end of the line.</a:t>
            </a:r>
            <a:endParaRPr sz="1200">
              <a:solidFill>
                <a:srgbClr val="24292E"/>
              </a:solidFill>
              <a:highlight>
                <a:srgbClr val="FFFFFF"/>
              </a:highlight>
            </a:endParaRPr>
          </a:p>
          <a:p>
            <a:pPr indent="457200" lvl="0" marL="0" rtl="0" algn="l">
              <a:lnSpc>
                <a:spcPct val="115000"/>
              </a:lnSpc>
              <a:spcBef>
                <a:spcPts val="1200"/>
              </a:spcBef>
              <a:spcAft>
                <a:spcPts val="0"/>
              </a:spcAft>
              <a:buNone/>
            </a:pPr>
            <a:r>
              <a:rPr lang="en" sz="1200">
                <a:solidFill>
                  <a:srgbClr val="24292E"/>
                </a:solidFill>
                <a:highlight>
                  <a:srgbClr val="FFFFFF"/>
                </a:highlight>
              </a:rPr>
              <a:t>Run the function in the console to demonstrate.</a:t>
            </a:r>
            <a:endParaRPr sz="1200">
              <a:solidFill>
                <a:srgbClr val="24292E"/>
              </a:solidFill>
              <a:highlight>
                <a:srgbClr val="FFFFFF"/>
              </a:highlight>
            </a:endParaRPr>
          </a:p>
          <a:p>
            <a:pPr indent="457200" lvl="0" marL="0" rtl="0" algn="l">
              <a:lnSpc>
                <a:spcPct val="115000"/>
              </a:lnSpc>
              <a:spcBef>
                <a:spcPts val="1200"/>
              </a:spcBef>
              <a:spcAft>
                <a:spcPts val="0"/>
              </a:spcAft>
              <a:buNone/>
            </a:pPr>
            <a:r>
              <a:rPr lang="en" sz="1200">
                <a:solidFill>
                  <a:srgbClr val="24292E"/>
                </a:solidFill>
              </a:rPr>
              <a:t>Remind students that functions are a way for us to give a name to a set of instructions we want to be able to repeat.</a:t>
            </a:r>
            <a:endParaRPr sz="1200">
              <a:solidFill>
                <a:srgbClr val="24292E"/>
              </a:solidFill>
            </a:endParaRPr>
          </a:p>
          <a:p>
            <a:pPr indent="457200" lvl="0" marL="0" rtl="0" algn="l">
              <a:lnSpc>
                <a:spcPct val="115000"/>
              </a:lnSpc>
              <a:spcBef>
                <a:spcPts val="1200"/>
              </a:spcBef>
              <a:spcAft>
                <a:spcPts val="0"/>
              </a:spcAft>
              <a:buNone/>
            </a:pPr>
            <a:r>
              <a:rPr lang="en" sz="1200">
                <a:solidFill>
                  <a:srgbClr val="24292E"/>
                </a:solidFill>
              </a:rPr>
              <a:t>Point out that we use block indentation for the function body.</a:t>
            </a:r>
            <a:endParaRPr sz="1200">
              <a:solidFill>
                <a:srgbClr val="24292E"/>
              </a:solidFill>
            </a:endParaRPr>
          </a:p>
          <a:p>
            <a:pPr indent="457200" lvl="0" marL="0" rtl="0" algn="l">
              <a:lnSpc>
                <a:spcPct val="115000"/>
              </a:lnSpc>
              <a:spcBef>
                <a:spcPts val="1200"/>
              </a:spcBef>
              <a:spcAft>
                <a:spcPts val="0"/>
              </a:spcAft>
              <a:buNone/>
            </a:pPr>
            <a:r>
              <a:rPr lang="en" sz="1200">
                <a:solidFill>
                  <a:srgbClr val="24292E"/>
                </a:solidFill>
              </a:rPr>
              <a:t>Point out that we can pass data to functions through parameters and arguments.</a:t>
            </a:r>
            <a:endParaRPr sz="1200">
              <a:solidFill>
                <a:srgbClr val="24292E"/>
              </a:solidFill>
            </a:endParaRPr>
          </a:p>
          <a:p>
            <a:pPr indent="457200" lvl="0" marL="0" rtl="0" algn="l">
              <a:lnSpc>
                <a:spcPct val="115000"/>
              </a:lnSpc>
              <a:spcBef>
                <a:spcPts val="1200"/>
              </a:spcBef>
              <a:spcAft>
                <a:spcPts val="0"/>
              </a:spcAft>
              <a:buNone/>
            </a:pPr>
            <a:r>
              <a:rPr lang="en" sz="1200">
                <a:solidFill>
                  <a:srgbClr val="24292E"/>
                </a:solidFill>
              </a:rPr>
              <a:t>Walk through this code:</a:t>
            </a:r>
            <a:endParaRPr sz="1000">
              <a:solidFill>
                <a:srgbClr val="24292E"/>
              </a:solidFill>
              <a:highlight>
                <a:srgbClr val="F6F8FA"/>
              </a:highlight>
              <a:latin typeface="Consolas"/>
              <a:ea typeface="Consolas"/>
              <a:cs typeface="Consolas"/>
              <a:sym typeface="Consolas"/>
            </a:endParaRPr>
          </a:p>
          <a:p>
            <a:pPr indent="0" lvl="0" marL="457200" rtl="0" algn="l">
              <a:lnSpc>
                <a:spcPct val="115000"/>
              </a:lnSpc>
              <a:spcBef>
                <a:spcPts val="1200"/>
              </a:spcBef>
              <a:spcAft>
                <a:spcPts val="0"/>
              </a:spcAft>
              <a:buNone/>
            </a:pPr>
            <a:r>
              <a:rPr lang="en" sz="1000">
                <a:solidFill>
                  <a:srgbClr val="D73A49"/>
                </a:solidFill>
                <a:highlight>
                  <a:srgbClr val="F6F8FA"/>
                </a:highlight>
                <a:latin typeface="Consolas"/>
                <a:ea typeface="Consolas"/>
                <a:cs typeface="Consolas"/>
                <a:sym typeface="Consolas"/>
              </a:rPr>
              <a:t>def</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show(</a:t>
            </a:r>
            <a:r>
              <a:rPr lang="en" sz="1000">
                <a:solidFill>
                  <a:srgbClr val="24292E"/>
                </a:solidFill>
                <a:highlight>
                  <a:srgbClr val="F6F8FA"/>
                </a:highlight>
                <a:latin typeface="Consolas"/>
                <a:ea typeface="Consolas"/>
                <a:cs typeface="Consolas"/>
                <a:sym typeface="Consolas"/>
              </a:rPr>
              <a:t>message):</a:t>
            </a:r>
            <a:endParaRPr sz="1000">
              <a:solidFill>
                <a:srgbClr val="24292E"/>
              </a:solidFill>
              <a:highlight>
                <a:srgbClr val="F6F8FA"/>
              </a:highlight>
              <a:latin typeface="Consolas"/>
              <a:ea typeface="Consolas"/>
              <a:cs typeface="Consolas"/>
              <a:sym typeface="Consolas"/>
            </a:endParaRPr>
          </a:p>
          <a:p>
            <a:pPr indent="0" lvl="0" marL="457200" rtl="0" algn="l">
              <a:lnSpc>
                <a:spcPct val="115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print</a:t>
            </a:r>
            <a:r>
              <a:rPr lang="en" sz="1000">
                <a:solidFill>
                  <a:srgbClr val="24292E"/>
                </a:solidFill>
                <a:highlight>
                  <a:srgbClr val="F6F8FA"/>
                </a:highlight>
                <a:latin typeface="Consolas"/>
                <a:ea typeface="Consolas"/>
                <a:cs typeface="Consolas"/>
                <a:sym typeface="Consolas"/>
              </a:rPr>
              <a:t>(message)</a:t>
            </a:r>
            <a:endParaRPr sz="1000">
              <a:solidFill>
                <a:srgbClr val="24292E"/>
              </a:solidFill>
              <a:highlight>
                <a:srgbClr val="F6F8FA"/>
              </a:highlight>
              <a:latin typeface="Consolas"/>
              <a:ea typeface="Consolas"/>
              <a:cs typeface="Consolas"/>
              <a:sym typeface="Consolas"/>
            </a:endParaRPr>
          </a:p>
          <a:p>
            <a:pPr indent="0" lvl="0" marL="457200" rtl="0" algn="l">
              <a:lnSpc>
                <a:spcPct val="115000"/>
              </a:lnSpc>
              <a:spcBef>
                <a:spcPts val="300"/>
              </a:spcBef>
              <a:spcAft>
                <a:spcPts val="0"/>
              </a:spcAft>
              <a:buClr>
                <a:schemeClr val="dk1"/>
              </a:buClr>
              <a:buSzPts val="1100"/>
              <a:buFont typeface="Arial"/>
              <a:buNone/>
            </a:pPr>
            <a:r>
              <a:t/>
            </a:r>
            <a:endParaRPr sz="1000">
              <a:solidFill>
                <a:srgbClr val="24292E"/>
              </a:solidFill>
              <a:highlight>
                <a:srgbClr val="F6F8FA"/>
              </a:highlight>
              <a:latin typeface="Consolas"/>
              <a:ea typeface="Consolas"/>
              <a:cs typeface="Consolas"/>
              <a:sym typeface="Consolas"/>
            </a:endParaRPr>
          </a:p>
          <a:p>
            <a:pPr indent="0" lvl="0" marL="457200" rtl="0" algn="l">
              <a:lnSpc>
                <a:spcPct val="115000"/>
              </a:lnSpc>
              <a:spcBef>
                <a:spcPts val="0"/>
              </a:spcBef>
              <a:spcAft>
                <a:spcPts val="0"/>
              </a:spcAft>
              <a:buNone/>
            </a:pPr>
            <a:r>
              <a:rPr lang="en" sz="1200">
                <a:solidFill>
                  <a:srgbClr val="24292E"/>
                </a:solidFill>
                <a:highlight>
                  <a:srgbClr val="FFFFFF"/>
                </a:highlight>
              </a:rPr>
              <a:t>Explain that </a:t>
            </a:r>
            <a:r>
              <a:rPr lang="en" sz="1000">
                <a:solidFill>
                  <a:srgbClr val="24292E"/>
                </a:solidFill>
                <a:highlight>
                  <a:srgbClr val="FFFFFF"/>
                </a:highlight>
                <a:latin typeface="Consolas"/>
                <a:ea typeface="Consolas"/>
                <a:cs typeface="Consolas"/>
                <a:sym typeface="Consolas"/>
              </a:rPr>
              <a:t>message</a:t>
            </a:r>
            <a:r>
              <a:rPr lang="en" sz="1200">
                <a:solidFill>
                  <a:srgbClr val="24292E"/>
                </a:solidFill>
                <a:highlight>
                  <a:srgbClr val="FFFFFF"/>
                </a:highlight>
              </a:rPr>
              <a:t> is the data that we give the function, with which it </a:t>
            </a:r>
            <a:r>
              <a:rPr i="1" lang="en" sz="1200">
                <a:solidFill>
                  <a:srgbClr val="24292E"/>
                </a:solidFill>
                <a:highlight>
                  <a:srgbClr val="FFFFFF"/>
                </a:highlight>
              </a:rPr>
              <a:t>does</a:t>
            </a:r>
            <a:r>
              <a:rPr lang="en" sz="1200">
                <a:solidFill>
                  <a:srgbClr val="24292E"/>
                </a:solidFill>
                <a:highlight>
                  <a:srgbClr val="FFFFFF"/>
                </a:highlight>
              </a:rPr>
              <a:t> something.</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457200" rtl="0" algn="l">
              <a:lnSpc>
                <a:spcPct val="115000"/>
              </a:lnSpc>
              <a:spcBef>
                <a:spcPts val="300"/>
              </a:spcBef>
              <a:spcAft>
                <a:spcPts val="0"/>
              </a:spcAft>
              <a:buNone/>
            </a:pPr>
            <a:r>
              <a:rPr lang="en" sz="1200">
                <a:solidFill>
                  <a:srgbClr val="24292E"/>
                </a:solidFill>
                <a:highlight>
                  <a:srgbClr val="FFFFFF"/>
                </a:highlight>
              </a:rPr>
              <a:t>Explain that we first defined the function, but did not run it, in much the same way that having the blueprint of a house is not the same thing as living inside one.</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457200" rtl="0" algn="l">
              <a:lnSpc>
                <a:spcPct val="115000"/>
              </a:lnSpc>
              <a:spcBef>
                <a:spcPts val="300"/>
              </a:spcBef>
              <a:spcAft>
                <a:spcPts val="0"/>
              </a:spcAft>
              <a:buNone/>
            </a:pPr>
            <a:r>
              <a:rPr lang="en" sz="1200">
                <a:solidFill>
                  <a:srgbClr val="24292E"/>
                </a:solidFill>
                <a:highlight>
                  <a:srgbClr val="FFFFFF"/>
                </a:highlight>
              </a:rPr>
              <a:t>Explain that we actually run the function with the following code:</a:t>
            </a:r>
            <a:endParaRPr sz="1200">
              <a:solidFill>
                <a:srgbClr val="24292E"/>
              </a:solidFill>
              <a:highlight>
                <a:srgbClr val="FFFFFF"/>
              </a:highlight>
            </a:endParaRPr>
          </a:p>
          <a:p>
            <a:pPr indent="0" lvl="0" marL="457200" rtl="0" algn="l">
              <a:lnSpc>
                <a:spcPct val="115000"/>
              </a:lnSpc>
              <a:spcBef>
                <a:spcPts val="300"/>
              </a:spcBef>
              <a:spcAft>
                <a:spcPts val="0"/>
              </a:spcAft>
              <a:buNone/>
            </a:pPr>
            <a:r>
              <a:rPr lang="en" sz="1200">
                <a:solidFill>
                  <a:srgbClr val="24292E"/>
                </a:solidFill>
                <a:highlight>
                  <a:srgbClr val="FFFFFF"/>
                </a:highlight>
              </a:rPr>
              <a:t>	</a:t>
            </a:r>
            <a:r>
              <a:rPr lang="en" sz="1000">
                <a:solidFill>
                  <a:srgbClr val="6F42C1"/>
                </a:solidFill>
                <a:highlight>
                  <a:srgbClr val="F6F8FA"/>
                </a:highlight>
                <a:latin typeface="Consolas"/>
                <a:ea typeface="Consolas"/>
                <a:cs typeface="Consolas"/>
                <a:sym typeface="Consolas"/>
              </a:rPr>
              <a:t>show</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"Hello, World!"</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457200" rtl="0" algn="l">
              <a:lnSpc>
                <a:spcPct val="115000"/>
              </a:lnSpc>
              <a:spcBef>
                <a:spcPts val="300"/>
              </a:spcBef>
              <a:spcAft>
                <a:spcPts val="0"/>
              </a:spcAft>
              <a:buNone/>
            </a:pPr>
            <a:r>
              <a:t/>
            </a:r>
            <a:endParaRPr sz="1200">
              <a:solidFill>
                <a:srgbClr val="24292E"/>
              </a:solidFill>
            </a:endParaRPr>
          </a:p>
          <a:p>
            <a:pPr indent="0" lvl="0" marL="457200" rtl="0" algn="l">
              <a:lnSpc>
                <a:spcPct val="115000"/>
              </a:lnSpc>
              <a:spcBef>
                <a:spcPts val="300"/>
              </a:spcBef>
              <a:spcAft>
                <a:spcPts val="0"/>
              </a:spcAft>
              <a:buNone/>
            </a:pPr>
            <a:r>
              <a:rPr lang="en" sz="1200">
                <a:solidFill>
                  <a:srgbClr val="24292E"/>
                </a:solidFill>
              </a:rPr>
              <a:t>Explain that calling a function is a synonym for running it. So when we say we call a function, it simply means that we are running, or executing, it.</a:t>
            </a:r>
            <a:endParaRPr sz="1200">
              <a:solidFill>
                <a:srgbClr val="24292E"/>
              </a:solidFill>
            </a:endParaRPr>
          </a:p>
          <a:p>
            <a:pPr indent="0" lvl="0" marL="457200" rtl="0" algn="l">
              <a:lnSpc>
                <a:spcPct val="115000"/>
              </a:lnSpc>
              <a:spcBef>
                <a:spcPts val="300"/>
              </a:spcBef>
              <a:spcAft>
                <a:spcPts val="0"/>
              </a:spcAft>
              <a:buNone/>
            </a:pPr>
            <a:r>
              <a:rPr lang="en" sz="1200">
                <a:solidFill>
                  <a:srgbClr val="24292E"/>
                </a:solidFill>
              </a:rPr>
              <a:t>Ask a student to articulate the relationship between </a:t>
            </a:r>
            <a:r>
              <a:rPr lang="en" sz="1000">
                <a:solidFill>
                  <a:srgbClr val="24292E"/>
                </a:solidFill>
                <a:latin typeface="Consolas"/>
                <a:ea typeface="Consolas"/>
                <a:cs typeface="Consolas"/>
                <a:sym typeface="Consolas"/>
              </a:rPr>
              <a:t>message</a:t>
            </a:r>
            <a:r>
              <a:rPr lang="en" sz="1200">
                <a:solidFill>
                  <a:srgbClr val="24292E"/>
                </a:solidFill>
              </a:rPr>
              <a:t> (in the function declaration) and "Hello, World!" (in the function call).</a:t>
            </a:r>
            <a:endParaRPr sz="1200">
              <a:solidFill>
                <a:srgbClr val="24292E"/>
              </a:solidFill>
            </a:endParaRPr>
          </a:p>
          <a:p>
            <a:pPr indent="0" lvl="0" marL="457200" rtl="0" algn="l">
              <a:lnSpc>
                <a:spcPct val="115000"/>
              </a:lnSpc>
              <a:spcBef>
                <a:spcPts val="1200"/>
              </a:spcBef>
              <a:spcAft>
                <a:spcPts val="0"/>
              </a:spcAft>
              <a:buNone/>
            </a:pPr>
            <a:r>
              <a:rPr lang="en" sz="1200">
                <a:solidFill>
                  <a:srgbClr val="24292E"/>
                </a:solidFill>
              </a:rPr>
              <a:t>Explain that a parameter is the name of a variable in a function while an argument is the value that you pass to the parameter.</a:t>
            </a:r>
            <a:endParaRPr sz="1200">
              <a:solidFill>
                <a:srgbClr val="24292E"/>
              </a:solidFill>
            </a:endParaRPr>
          </a:p>
          <a:p>
            <a:pPr indent="0" lvl="0" marL="457200" rtl="0" algn="l">
              <a:lnSpc>
                <a:spcPct val="115000"/>
              </a:lnSpc>
              <a:spcBef>
                <a:spcPts val="1200"/>
              </a:spcBef>
              <a:spcAft>
                <a:spcPts val="0"/>
              </a:spcAft>
              <a:buNone/>
            </a:pPr>
            <a:r>
              <a:rPr lang="en" sz="1200">
                <a:solidFill>
                  <a:srgbClr val="24292E"/>
                </a:solidFill>
              </a:rPr>
              <a:t>Explain that parameters allow us to run that set of instructions on </a:t>
            </a:r>
            <a:r>
              <a:rPr i="1" lang="en" sz="1200">
                <a:solidFill>
                  <a:srgbClr val="24292E"/>
                </a:solidFill>
              </a:rPr>
              <a:t>different</a:t>
            </a:r>
            <a:r>
              <a:rPr lang="en" sz="1200">
                <a:solidFill>
                  <a:srgbClr val="24292E"/>
                </a:solidFill>
              </a:rPr>
              <a:t> inputs, which is what allows us to get different outputs.</a:t>
            </a:r>
            <a:endParaRPr sz="1200">
              <a:solidFill>
                <a:srgbClr val="24292E"/>
              </a:solidFill>
            </a:endParaRPr>
          </a:p>
          <a:p>
            <a:pPr indent="0" lvl="0" marL="457200" rtl="0" algn="l">
              <a:lnSpc>
                <a:spcPct val="115000"/>
              </a:lnSpc>
              <a:spcBef>
                <a:spcPts val="1200"/>
              </a:spcBef>
              <a:spcAft>
                <a:spcPts val="0"/>
              </a:spcAft>
              <a:buNone/>
            </a:pPr>
            <a:r>
              <a:rPr lang="en" sz="1200">
                <a:solidFill>
                  <a:srgbClr val="24292E"/>
                </a:solidFill>
              </a:rPr>
              <a:t>To carry the recipe analogy further, consider a recipe for quesadillas. Show and demonstrate the </a:t>
            </a:r>
            <a:r>
              <a:rPr lang="en" sz="1000">
                <a:solidFill>
                  <a:srgbClr val="24292E"/>
                </a:solidFill>
                <a:latin typeface="Consolas"/>
                <a:ea typeface="Consolas"/>
                <a:cs typeface="Consolas"/>
                <a:sym typeface="Consolas"/>
              </a:rPr>
              <a:t>make_quesadilla()</a:t>
            </a:r>
            <a:r>
              <a:rPr lang="en" sz="1200">
                <a:solidFill>
                  <a:srgbClr val="24292E"/>
                </a:solidFill>
              </a:rPr>
              <a:t> function in the code. Parts of the recipe are </a:t>
            </a:r>
            <a:r>
              <a:rPr i="1" lang="en" sz="1200">
                <a:solidFill>
                  <a:srgbClr val="24292E"/>
                </a:solidFill>
              </a:rPr>
              <a:t>always</a:t>
            </a:r>
            <a:r>
              <a:rPr lang="en" sz="1200">
                <a:solidFill>
                  <a:srgbClr val="24292E"/>
                </a:solidFill>
              </a:rPr>
              <a:t> the same (they are the "function body"), but we can choose to make the recipe with, for instance, either chicken </a:t>
            </a:r>
            <a:r>
              <a:rPr i="1" lang="en" sz="1200">
                <a:solidFill>
                  <a:srgbClr val="24292E"/>
                </a:solidFill>
              </a:rPr>
              <a:t>or</a:t>
            </a:r>
            <a:r>
              <a:rPr lang="en" sz="1200">
                <a:solidFill>
                  <a:srgbClr val="24292E"/>
                </a:solidFill>
              </a:rPr>
              <a:t> beef (our "arguments").</a:t>
            </a:r>
            <a:endParaRPr sz="1200">
              <a:solidFill>
                <a:srgbClr val="24292E"/>
              </a:solidFill>
            </a:endParaRPr>
          </a:p>
          <a:p>
            <a:pPr indent="0" lvl="0" marL="457200" rtl="0" algn="l">
              <a:lnSpc>
                <a:spcPct val="115000"/>
              </a:lnSpc>
              <a:spcBef>
                <a:spcPts val="1200"/>
              </a:spcBef>
              <a:spcAft>
                <a:spcPts val="0"/>
              </a:spcAft>
              <a:buNone/>
            </a:pPr>
            <a:r>
              <a:rPr lang="en" sz="1200">
                <a:solidFill>
                  <a:srgbClr val="24292E"/>
                </a:solidFill>
              </a:rPr>
              <a:t>Warn students that arguments are positional and position matters! </a:t>
            </a:r>
            <a:r>
              <a:rPr lang="en" sz="1000">
                <a:solidFill>
                  <a:srgbClr val="24292E"/>
                </a:solidFill>
                <a:latin typeface="Consolas"/>
                <a:ea typeface="Consolas"/>
                <a:cs typeface="Consolas"/>
                <a:sym typeface="Consolas"/>
              </a:rPr>
              <a:t>make_quesadilla("sour cream", "beef")</a:t>
            </a:r>
            <a:r>
              <a:rPr lang="en" sz="1200">
                <a:solidFill>
                  <a:srgbClr val="24292E"/>
                </a:solidFill>
              </a:rPr>
              <a:t> will return </a:t>
            </a:r>
            <a:r>
              <a:rPr lang="en" sz="1000">
                <a:solidFill>
                  <a:srgbClr val="24292E"/>
                </a:solidFill>
                <a:latin typeface="Consolas"/>
                <a:ea typeface="Consolas"/>
                <a:cs typeface="Consolas"/>
                <a:sym typeface="Consolas"/>
              </a:rPr>
              <a:t>"Here is a sour cream quesadilla with beef"</a:t>
            </a:r>
            <a:r>
              <a:rPr lang="en" sz="1200">
                <a:solidFill>
                  <a:srgbClr val="24292E"/>
                </a:solidFill>
              </a:rPr>
              <a:t>.</a:t>
            </a:r>
            <a:endParaRPr sz="1200">
              <a:solidFill>
                <a:srgbClr val="24292E"/>
              </a:solidFill>
            </a:endParaRPr>
          </a:p>
          <a:p>
            <a:pPr indent="0" lvl="0" marL="457200" rtl="0" algn="l">
              <a:lnSpc>
                <a:spcPct val="115000"/>
              </a:lnSpc>
              <a:spcBef>
                <a:spcPts val="1200"/>
              </a:spcBef>
              <a:spcAft>
                <a:spcPts val="0"/>
              </a:spcAft>
              <a:buNone/>
            </a:pPr>
            <a:r>
              <a:rPr lang="en" sz="1200">
                <a:solidFill>
                  <a:srgbClr val="24292E"/>
                </a:solidFill>
              </a:rPr>
              <a:t>Explain that we can make parameters optional if we specify a default parameter. Go over the following code to illustrate this point:</a:t>
            </a:r>
            <a:endParaRPr sz="1200">
              <a:solidFill>
                <a:srgbClr val="24292E"/>
              </a:solidFill>
            </a:endParaRPr>
          </a:p>
          <a:p>
            <a:pPr indent="0" lvl="0" marL="457200" rtl="0" algn="l">
              <a:lnSpc>
                <a:spcPct val="115000"/>
              </a:lnSpc>
              <a:spcBef>
                <a:spcPts val="1200"/>
              </a:spcBef>
              <a:spcAft>
                <a:spcPts val="0"/>
              </a:spcAft>
              <a:buNone/>
            </a:pPr>
            <a:r>
              <a:rPr lang="en" sz="1000">
                <a:solidFill>
                  <a:srgbClr val="D73A49"/>
                </a:solidFill>
                <a:highlight>
                  <a:srgbClr val="F6F8FA"/>
                </a:highlight>
                <a:latin typeface="Consolas"/>
                <a:ea typeface="Consolas"/>
                <a:cs typeface="Consolas"/>
                <a:sym typeface="Consolas"/>
              </a:rPr>
              <a:t>def</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make_quesadilla</a:t>
            </a:r>
            <a:r>
              <a:rPr lang="en" sz="1000">
                <a:solidFill>
                  <a:srgbClr val="24292E"/>
                </a:solidFill>
                <a:highlight>
                  <a:srgbClr val="F6F8FA"/>
                </a:highlight>
                <a:latin typeface="Consolas"/>
                <a:ea typeface="Consolas"/>
                <a:cs typeface="Consolas"/>
                <a:sym typeface="Consolas"/>
              </a:rPr>
              <a:t>(protein, topping</a:t>
            </a:r>
            <a:r>
              <a:rPr lang="en" sz="1000">
                <a:solidFill>
                  <a:srgbClr val="005CC5"/>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"sour cream"</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457200" rtl="0" algn="l">
              <a:lnSpc>
                <a:spcPct val="115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quesadilla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f"Here is a </a:t>
            </a:r>
            <a:r>
              <a:rPr lang="en" sz="1000">
                <a:solidFill>
                  <a:srgbClr val="24292E"/>
                </a:solidFill>
                <a:highlight>
                  <a:srgbClr val="F6F8FA"/>
                </a:highlight>
                <a:latin typeface="Consolas"/>
                <a:ea typeface="Consolas"/>
                <a:cs typeface="Consolas"/>
                <a:sym typeface="Consolas"/>
              </a:rPr>
              <a:t>{protein}</a:t>
            </a:r>
            <a:r>
              <a:rPr lang="en" sz="1000">
                <a:solidFill>
                  <a:srgbClr val="032F62"/>
                </a:solidFill>
                <a:highlight>
                  <a:srgbClr val="F6F8FA"/>
                </a:highlight>
                <a:latin typeface="Consolas"/>
                <a:ea typeface="Consolas"/>
                <a:cs typeface="Consolas"/>
                <a:sym typeface="Consolas"/>
              </a:rPr>
              <a:t> quesadilla with </a:t>
            </a:r>
            <a:r>
              <a:rPr lang="en" sz="1000">
                <a:solidFill>
                  <a:srgbClr val="24292E"/>
                </a:solidFill>
                <a:highlight>
                  <a:srgbClr val="F6F8FA"/>
                </a:highlight>
                <a:latin typeface="Consolas"/>
                <a:ea typeface="Consolas"/>
                <a:cs typeface="Consolas"/>
                <a:sym typeface="Consolas"/>
              </a:rPr>
              <a:t>{topping}</a:t>
            </a:r>
            <a:r>
              <a:rPr lang="en" sz="1000">
                <a:solidFill>
                  <a:srgbClr val="032F62"/>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print</a:t>
            </a:r>
            <a:r>
              <a:rPr lang="en" sz="1000">
                <a:solidFill>
                  <a:srgbClr val="24292E"/>
                </a:solidFill>
                <a:highlight>
                  <a:srgbClr val="F6F8FA"/>
                </a:highlight>
                <a:latin typeface="Consolas"/>
                <a:ea typeface="Consolas"/>
                <a:cs typeface="Consolas"/>
                <a:sym typeface="Consolas"/>
              </a:rPr>
              <a:t>(quesadilla)</a:t>
            </a:r>
            <a:endParaRPr sz="1000">
              <a:solidFill>
                <a:srgbClr val="24292E"/>
              </a:solidFill>
              <a:highlight>
                <a:srgbClr val="F6F8FA"/>
              </a:highlight>
              <a:latin typeface="Consolas"/>
              <a:ea typeface="Consolas"/>
              <a:cs typeface="Consolas"/>
              <a:sym typeface="Consolas"/>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457200" rtl="0" algn="l">
              <a:lnSpc>
                <a:spcPct val="115000"/>
              </a:lnSpc>
              <a:spcBef>
                <a:spcPts val="1200"/>
              </a:spcBef>
              <a:spcAft>
                <a:spcPts val="0"/>
              </a:spcAft>
              <a:buNone/>
            </a:pPr>
            <a:r>
              <a:rPr lang="en" sz="1200">
                <a:solidFill>
                  <a:srgbClr val="24292E"/>
                </a:solidFill>
              </a:rPr>
              <a:t>Explain that </a:t>
            </a:r>
            <a:r>
              <a:rPr lang="en" sz="1000">
                <a:solidFill>
                  <a:srgbClr val="24292E"/>
                </a:solidFill>
                <a:latin typeface="Consolas"/>
                <a:ea typeface="Consolas"/>
                <a:cs typeface="Consolas"/>
                <a:sym typeface="Consolas"/>
              </a:rPr>
              <a:t>topping="sour cream"</a:t>
            </a:r>
            <a:r>
              <a:rPr lang="en" sz="1200">
                <a:solidFill>
                  <a:srgbClr val="24292E"/>
                </a:solidFill>
              </a:rPr>
              <a:t> makes "sour cream" our default </a:t>
            </a:r>
            <a:r>
              <a:rPr lang="en" sz="1000">
                <a:solidFill>
                  <a:srgbClr val="24292E"/>
                </a:solidFill>
                <a:latin typeface="Consolas"/>
                <a:ea typeface="Consolas"/>
                <a:cs typeface="Consolas"/>
                <a:sym typeface="Consolas"/>
              </a:rPr>
              <a:t>topping</a:t>
            </a:r>
            <a:r>
              <a:rPr lang="en" sz="1200">
                <a:solidFill>
                  <a:srgbClr val="24292E"/>
                </a:solidFill>
              </a:rPr>
              <a:t>. That is, if no topping is specified as an argument when the function is called, the function will supply "sour cream" as the </a:t>
            </a:r>
            <a:r>
              <a:rPr lang="en" sz="1000">
                <a:solidFill>
                  <a:srgbClr val="24292E"/>
                </a:solidFill>
                <a:latin typeface="Consolas"/>
                <a:ea typeface="Consolas"/>
                <a:cs typeface="Consolas"/>
                <a:sym typeface="Consolas"/>
              </a:rPr>
              <a:t>topping</a:t>
            </a:r>
            <a:r>
              <a:rPr lang="en" sz="1200">
                <a:solidFill>
                  <a:srgbClr val="24292E"/>
                </a:solidFill>
              </a:rPr>
              <a:t>. Demonstrate what happens when we call the </a:t>
            </a:r>
            <a:r>
              <a:rPr lang="en" sz="1000">
                <a:solidFill>
                  <a:srgbClr val="24292E"/>
                </a:solidFill>
                <a:latin typeface="Consolas"/>
                <a:ea typeface="Consolas"/>
                <a:cs typeface="Consolas"/>
                <a:sym typeface="Consolas"/>
              </a:rPr>
              <a:t>make_quesadilla</a:t>
            </a:r>
            <a:r>
              <a:rPr lang="en" sz="1200">
                <a:solidFill>
                  <a:srgbClr val="24292E"/>
                </a:solidFill>
              </a:rPr>
              <a:t> function without a </a:t>
            </a:r>
            <a:r>
              <a:rPr lang="en" sz="1000">
                <a:solidFill>
                  <a:srgbClr val="24292E"/>
                </a:solidFill>
                <a:latin typeface="Consolas"/>
                <a:ea typeface="Consolas"/>
                <a:cs typeface="Consolas"/>
                <a:sym typeface="Consolas"/>
              </a:rPr>
              <a:t>topping</a:t>
            </a:r>
            <a:r>
              <a:rPr lang="en" sz="1200">
                <a:solidFill>
                  <a:srgbClr val="24292E"/>
                </a:solidFill>
              </a:rPr>
              <a:t> as an argument, as well as what happens when the function is called with a specific </a:t>
            </a:r>
            <a:r>
              <a:rPr lang="en" sz="1000">
                <a:solidFill>
                  <a:srgbClr val="24292E"/>
                </a:solidFill>
                <a:latin typeface="Consolas"/>
                <a:ea typeface="Consolas"/>
                <a:cs typeface="Consolas"/>
                <a:sym typeface="Consolas"/>
              </a:rPr>
              <a:t>topping</a:t>
            </a:r>
            <a:r>
              <a:rPr lang="en" sz="1200">
                <a:solidFill>
                  <a:srgbClr val="24292E"/>
                </a:solidFill>
              </a:rPr>
              <a:t> argument:</a:t>
            </a:r>
            <a:endParaRPr sz="1200">
              <a:solidFill>
                <a:srgbClr val="24292E"/>
              </a:solidFill>
            </a:endParaRPr>
          </a:p>
          <a:p>
            <a:pPr indent="457200" lvl="0" marL="457200" rtl="0" algn="l">
              <a:lnSpc>
                <a:spcPct val="115000"/>
              </a:lnSpc>
              <a:spcBef>
                <a:spcPts val="1200"/>
              </a:spcBef>
              <a:spcAft>
                <a:spcPts val="0"/>
              </a:spcAft>
              <a:buNone/>
            </a:pPr>
            <a:r>
              <a:rPr lang="en" sz="1000">
                <a:solidFill>
                  <a:srgbClr val="24292E"/>
                </a:solidFill>
                <a:latin typeface="Consolas"/>
                <a:ea typeface="Consolas"/>
                <a:cs typeface="Consolas"/>
                <a:sym typeface="Consolas"/>
              </a:rPr>
              <a:t>make_quesadilla("chicken")</a:t>
            </a:r>
            <a:endParaRPr sz="1000">
              <a:solidFill>
                <a:srgbClr val="24292E"/>
              </a:solidFill>
              <a:latin typeface="Consolas"/>
              <a:ea typeface="Consolas"/>
              <a:cs typeface="Consolas"/>
              <a:sym typeface="Consolas"/>
            </a:endParaRPr>
          </a:p>
          <a:p>
            <a:pPr indent="457200" lvl="0" marL="457200" rtl="0" algn="l">
              <a:lnSpc>
                <a:spcPct val="115000"/>
              </a:lnSpc>
              <a:spcBef>
                <a:spcPts val="1200"/>
              </a:spcBef>
              <a:spcAft>
                <a:spcPts val="0"/>
              </a:spcAft>
              <a:buNone/>
            </a:pPr>
            <a:r>
              <a:rPr lang="en" sz="1000">
                <a:solidFill>
                  <a:srgbClr val="24292E"/>
                </a:solidFill>
                <a:latin typeface="Consolas"/>
                <a:ea typeface="Consolas"/>
                <a:cs typeface="Consolas"/>
                <a:sym typeface="Consolas"/>
              </a:rPr>
              <a:t>make_quesadilla("beef", "guacamole")</a:t>
            </a:r>
            <a:endParaRPr sz="1000">
              <a:solidFill>
                <a:srgbClr val="24292E"/>
              </a:solidFill>
              <a:latin typeface="Consolas"/>
              <a:ea typeface="Consolas"/>
              <a:cs typeface="Consolas"/>
              <a:sym typeface="Consolas"/>
            </a:endParaRPr>
          </a:p>
          <a:p>
            <a:pPr indent="0" lvl="0" marL="457200" rtl="0" algn="l">
              <a:lnSpc>
                <a:spcPct val="115000"/>
              </a:lnSpc>
              <a:spcBef>
                <a:spcPts val="1200"/>
              </a:spcBef>
              <a:spcAft>
                <a:spcPts val="0"/>
              </a:spcAft>
              <a:buNone/>
            </a:pPr>
            <a:r>
              <a:rPr lang="en" sz="1200">
                <a:solidFill>
                  <a:srgbClr val="24292E"/>
                </a:solidFill>
              </a:rPr>
              <a:t>Explain that we can return data with the return statement:</a:t>
            </a:r>
            <a:endParaRPr sz="1200">
              <a:solidFill>
                <a:srgbClr val="24292E"/>
              </a:solidFill>
            </a:endParaRPr>
          </a:p>
          <a:p>
            <a:pPr indent="0" lvl="0" marL="457200" rtl="0" algn="l">
              <a:lnSpc>
                <a:spcPct val="115000"/>
              </a:lnSpc>
              <a:spcBef>
                <a:spcPts val="1200"/>
              </a:spcBef>
              <a:spcAft>
                <a:spcPts val="0"/>
              </a:spcAft>
              <a:buNone/>
            </a:pPr>
            <a:r>
              <a:rPr lang="en" sz="1000">
                <a:solidFill>
                  <a:srgbClr val="D73A49"/>
                </a:solidFill>
                <a:highlight>
                  <a:srgbClr val="F6F8FA"/>
                </a:highlight>
                <a:latin typeface="Consolas"/>
                <a:ea typeface="Consolas"/>
                <a:cs typeface="Consolas"/>
                <a:sym typeface="Consolas"/>
              </a:rPr>
              <a:t>def</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square</a:t>
            </a:r>
            <a:r>
              <a:rPr lang="en" sz="1000">
                <a:solidFill>
                  <a:srgbClr val="24292E"/>
                </a:solidFill>
                <a:highlight>
                  <a:srgbClr val="F6F8FA"/>
                </a:highlight>
                <a:latin typeface="Consolas"/>
                <a:ea typeface="Consolas"/>
                <a:cs typeface="Consolas"/>
                <a:sym typeface="Consolas"/>
              </a:rPr>
              <a:t>(number):</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return</a:t>
            </a:r>
            <a:r>
              <a:rPr lang="en" sz="1000">
                <a:solidFill>
                  <a:srgbClr val="24292E"/>
                </a:solidFill>
                <a:highlight>
                  <a:srgbClr val="F6F8FA"/>
                </a:highlight>
                <a:latin typeface="Consolas"/>
                <a:ea typeface="Consolas"/>
                <a:cs typeface="Consolas"/>
                <a:sym typeface="Consolas"/>
              </a:rPr>
              <a:t> number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number</a:t>
            </a:r>
            <a:endParaRPr sz="1000">
              <a:solidFill>
                <a:srgbClr val="24292E"/>
              </a:solidFill>
              <a:highlight>
                <a:srgbClr val="F6F8FA"/>
              </a:highlight>
              <a:latin typeface="Consolas"/>
              <a:ea typeface="Consolas"/>
              <a:cs typeface="Consolas"/>
              <a:sym typeface="Consolas"/>
            </a:endParaRPr>
          </a:p>
          <a:p>
            <a:pPr indent="457200" lvl="0" marL="0" rtl="0" algn="l">
              <a:lnSpc>
                <a:spcPct val="115000"/>
              </a:lnSpc>
              <a:spcBef>
                <a:spcPts val="300"/>
              </a:spcBef>
              <a:spcAft>
                <a:spcPts val="0"/>
              </a:spcAft>
              <a:buNone/>
            </a:pPr>
            <a:r>
              <a:rPr lang="en" sz="1200">
                <a:solidFill>
                  <a:srgbClr val="24292E"/>
                </a:solidFill>
              </a:rPr>
              <a:t>Ask a student to explain the features of this function.</a:t>
            </a:r>
            <a:endParaRPr sz="1200">
              <a:solidFill>
                <a:srgbClr val="24292E"/>
              </a:solidFill>
            </a:endParaRPr>
          </a:p>
          <a:p>
            <a:pPr indent="457200" lvl="0" marL="0" rtl="0" algn="l">
              <a:lnSpc>
                <a:spcPct val="115000"/>
              </a:lnSpc>
              <a:spcBef>
                <a:spcPts val="1200"/>
              </a:spcBef>
              <a:spcAft>
                <a:spcPts val="0"/>
              </a:spcAft>
              <a:buNone/>
            </a:pPr>
            <a:r>
              <a:rPr lang="en" sz="1200">
                <a:solidFill>
                  <a:srgbClr val="24292E"/>
                </a:solidFill>
              </a:rPr>
              <a:t>Point out that we often calculate values inside of functions.</a:t>
            </a:r>
            <a:endParaRPr sz="1200">
              <a:solidFill>
                <a:srgbClr val="24292E"/>
              </a:solidFill>
            </a:endParaRPr>
          </a:p>
          <a:p>
            <a:pPr indent="0" lvl="0" marL="457200" rtl="0" algn="l">
              <a:lnSpc>
                <a:spcPct val="115000"/>
              </a:lnSpc>
              <a:spcBef>
                <a:spcPts val="1200"/>
              </a:spcBef>
              <a:spcAft>
                <a:spcPts val="0"/>
              </a:spcAft>
              <a:buNone/>
            </a:pPr>
            <a:r>
              <a:rPr lang="en" sz="1200">
                <a:solidFill>
                  <a:srgbClr val="24292E"/>
                </a:solidFill>
              </a:rPr>
              <a:t>Explain that, to get that value back when the function is done, we use the </a:t>
            </a:r>
            <a:r>
              <a:rPr lang="en" sz="1000">
                <a:solidFill>
                  <a:srgbClr val="24292E"/>
                </a:solidFill>
                <a:latin typeface="Consolas"/>
                <a:ea typeface="Consolas"/>
                <a:cs typeface="Consolas"/>
                <a:sym typeface="Consolas"/>
              </a:rPr>
              <a:t>return</a:t>
            </a:r>
            <a:r>
              <a:rPr lang="en" sz="1200">
                <a:solidFill>
                  <a:srgbClr val="24292E"/>
                </a:solidFill>
              </a:rPr>
              <a:t> keyword. In this case, it returns the </a:t>
            </a:r>
            <a:r>
              <a:rPr lang="en" sz="1000">
                <a:solidFill>
                  <a:srgbClr val="24292E"/>
                </a:solidFill>
                <a:latin typeface="Consolas"/>
                <a:ea typeface="Consolas"/>
                <a:cs typeface="Consolas"/>
                <a:sym typeface="Consolas"/>
              </a:rPr>
              <a:t>squared value</a:t>
            </a:r>
            <a:r>
              <a:rPr lang="en" sz="1200">
                <a:solidFill>
                  <a:srgbClr val="24292E"/>
                </a:solidFill>
              </a:rPr>
              <a:t>.</a:t>
            </a:r>
            <a:endParaRPr sz="1200">
              <a:solidFill>
                <a:srgbClr val="24292E"/>
              </a:solidFill>
            </a:endParaRPr>
          </a:p>
          <a:p>
            <a:pPr indent="0" lvl="0" marL="457200" rtl="0" algn="l">
              <a:lnSpc>
                <a:spcPct val="115000"/>
              </a:lnSpc>
              <a:spcBef>
                <a:spcPts val="1200"/>
              </a:spcBef>
              <a:spcAft>
                <a:spcPts val="0"/>
              </a:spcAft>
              <a:buNone/>
            </a:pPr>
            <a:r>
              <a:rPr lang="en" sz="1200">
                <a:solidFill>
                  <a:srgbClr val="24292E"/>
                </a:solidFill>
              </a:rPr>
              <a:t>Explain that we can save the returned value. Run, or have a student explain, the following line of code:</a:t>
            </a:r>
            <a:endParaRPr sz="1200">
              <a:solidFill>
                <a:srgbClr val="24292E"/>
              </a:solidFill>
            </a:endParaRPr>
          </a:p>
          <a:p>
            <a:pPr indent="0" lvl="0" marL="0" rtl="0" algn="l">
              <a:lnSpc>
                <a:spcPct val="115000"/>
              </a:lnSpc>
              <a:spcBef>
                <a:spcPts val="1200"/>
              </a:spcBef>
              <a:spcAft>
                <a:spcPts val="0"/>
              </a:spcAft>
              <a:buNone/>
            </a:pPr>
            <a:r>
              <a:rPr lang="en" sz="1000">
                <a:solidFill>
                  <a:srgbClr val="24292E"/>
                </a:solidFill>
                <a:highlight>
                  <a:srgbClr val="F6F8FA"/>
                </a:highlight>
                <a:latin typeface="Consolas"/>
                <a:ea typeface="Consolas"/>
                <a:cs typeface="Consolas"/>
                <a:sym typeface="Consolas"/>
              </a:rPr>
              <a:t>      squared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square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2</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6F42C1"/>
                </a:solidFill>
                <a:highlight>
                  <a:srgbClr val="F6F8FA"/>
                </a:highlight>
                <a:latin typeface="Consolas"/>
                <a:ea typeface="Consolas"/>
                <a:cs typeface="Consolas"/>
                <a:sym typeface="Consolas"/>
              </a:rPr>
              <a:t>    print</a:t>
            </a:r>
            <a:r>
              <a:rPr lang="en" sz="1000">
                <a:solidFill>
                  <a:srgbClr val="24292E"/>
                </a:solidFill>
                <a:highlight>
                  <a:srgbClr val="F6F8FA"/>
                </a:highlight>
                <a:latin typeface="Consolas"/>
                <a:ea typeface="Consolas"/>
                <a:cs typeface="Consolas"/>
                <a:sym typeface="Consolas"/>
              </a:rPr>
              <a:t>(squared)</a:t>
            </a:r>
            <a:endParaRPr sz="1000">
              <a:solidFill>
                <a:srgbClr val="24292E"/>
              </a:solidFill>
              <a:highlight>
                <a:srgbClr val="F6F8FA"/>
              </a:highlight>
              <a:latin typeface="Consolas"/>
              <a:ea typeface="Consolas"/>
              <a:cs typeface="Consolas"/>
              <a:sym typeface="Consolas"/>
            </a:endParaRPr>
          </a:p>
          <a:p>
            <a:pPr indent="457200" lvl="0" marL="0" rtl="0" algn="l">
              <a:lnSpc>
                <a:spcPct val="115000"/>
              </a:lnSpc>
              <a:spcBef>
                <a:spcPts val="1200"/>
              </a:spcBef>
              <a:spcAft>
                <a:spcPts val="0"/>
              </a:spcAft>
              <a:buNone/>
            </a:pPr>
            <a:r>
              <a:rPr lang="en" sz="1200">
                <a:solidFill>
                  <a:srgbClr val="24292E"/>
                </a:solidFill>
                <a:highlight>
                  <a:srgbClr val="FFFFFF"/>
                </a:highlight>
              </a:rPr>
              <a:t>Explain that we can print the return value of a function also.</a:t>
            </a:r>
            <a:endParaRPr sz="1200">
              <a:solidFill>
                <a:srgbClr val="24292E"/>
              </a:solidFill>
              <a:highlight>
                <a:srgbClr val="FFFFFF"/>
              </a:highlight>
            </a:endParaRPr>
          </a:p>
          <a:p>
            <a:pPr indent="457200" lvl="0" marL="0" rtl="0" algn="l">
              <a:lnSpc>
                <a:spcPct val="115000"/>
              </a:lnSpc>
              <a:spcBef>
                <a:spcPts val="1200"/>
              </a:spcBef>
              <a:spcAft>
                <a:spcPts val="0"/>
              </a:spcAft>
              <a:buNone/>
            </a:pPr>
            <a:r>
              <a:rPr lang="en" sz="1000">
                <a:solidFill>
                  <a:srgbClr val="6F42C1"/>
                </a:solidFill>
                <a:highlight>
                  <a:srgbClr val="F6F8FA"/>
                </a:highlight>
                <a:latin typeface="Consolas"/>
                <a:ea typeface="Consolas"/>
                <a:cs typeface="Consolas"/>
                <a:sym typeface="Consolas"/>
              </a:rPr>
              <a:t>print</a:t>
            </a:r>
            <a:r>
              <a:rPr lang="en" sz="1000">
                <a:solidFill>
                  <a:srgbClr val="24292E"/>
                </a:solidFill>
                <a:highlight>
                  <a:srgbClr val="F6F8FA"/>
                </a:highlight>
                <a:latin typeface="Consolas"/>
                <a:ea typeface="Consolas"/>
                <a:cs typeface="Consolas"/>
                <a:sym typeface="Consolas"/>
              </a:rPr>
              <a:t>(</a:t>
            </a:r>
            <a:r>
              <a:rPr lang="en" sz="1000">
                <a:solidFill>
                  <a:srgbClr val="6F42C1"/>
                </a:solidFill>
                <a:highlight>
                  <a:srgbClr val="F6F8FA"/>
                </a:highlight>
                <a:latin typeface="Consolas"/>
                <a:ea typeface="Consolas"/>
                <a:cs typeface="Consolas"/>
                <a:sym typeface="Consolas"/>
              </a:rPr>
              <a:t>square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2</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457200" lvl="0" marL="0" rtl="0" algn="l">
              <a:lnSpc>
                <a:spcPct val="115000"/>
              </a:lnSpc>
              <a:spcBef>
                <a:spcPts val="1200"/>
              </a:spcBef>
              <a:spcAft>
                <a:spcPts val="0"/>
              </a:spcAft>
              <a:buNone/>
            </a:pPr>
            <a:r>
              <a:rPr lang="en" sz="1000">
                <a:solidFill>
                  <a:srgbClr val="6F42C1"/>
                </a:solidFill>
                <a:highlight>
                  <a:srgbClr val="F6F8FA"/>
                </a:highlight>
                <a:latin typeface="Consolas"/>
                <a:ea typeface="Consolas"/>
                <a:cs typeface="Consolas"/>
                <a:sym typeface="Consolas"/>
              </a:rPr>
              <a:t>print</a:t>
            </a:r>
            <a:r>
              <a:rPr lang="en" sz="1000">
                <a:solidFill>
                  <a:srgbClr val="24292E"/>
                </a:solidFill>
                <a:highlight>
                  <a:srgbClr val="F6F8FA"/>
                </a:highlight>
                <a:latin typeface="Consolas"/>
                <a:ea typeface="Consolas"/>
                <a:cs typeface="Consolas"/>
                <a:sym typeface="Consolas"/>
              </a:rPr>
              <a:t>(</a:t>
            </a:r>
            <a:r>
              <a:rPr lang="en" sz="1000">
                <a:solidFill>
                  <a:srgbClr val="6F42C1"/>
                </a:solidFill>
                <a:highlight>
                  <a:srgbClr val="F6F8FA"/>
                </a:highlight>
                <a:latin typeface="Consolas"/>
                <a:ea typeface="Consolas"/>
                <a:cs typeface="Consolas"/>
                <a:sym typeface="Consolas"/>
              </a:rPr>
              <a:t>square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3</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457200" lvl="0" marL="0" rtl="0" algn="l">
              <a:lnSpc>
                <a:spcPct val="115000"/>
              </a:lnSpc>
              <a:spcBef>
                <a:spcPts val="120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91440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286c5cc7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286c5cc7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4.2</a:t>
            </a:r>
            <a:endParaRPr sz="1200">
              <a:solidFill>
                <a:srgbClr val="24292E"/>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394ae461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394ae461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4.2</a:t>
            </a:r>
            <a:endParaRPr sz="1200">
              <a:solidFill>
                <a:srgbClr val="24292E"/>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Before you slack out </a:t>
            </a:r>
            <a:r>
              <a:rPr lang="en" sz="1200" u="sng">
                <a:solidFill>
                  <a:srgbClr val="0366D6"/>
                </a:solidFill>
                <a:highlight>
                  <a:schemeClr val="lt1"/>
                </a:highlight>
                <a:hlinkClick r:id="rId2">
                  <a:extLst>
                    <a:ext uri="{A12FA001-AC4F-418D-AE19-62706E023703}">
                      <ahyp:hlinkClr val="tx"/>
                    </a:ext>
                  </a:extLst>
                </a:hlinkClick>
              </a:rPr>
              <a:t>Arithmetic Mean (Average)</a:t>
            </a:r>
            <a:r>
              <a:rPr lang="en">
                <a:solidFill>
                  <a:schemeClr val="dk1"/>
                </a:solidFill>
              </a:rPr>
              <a:t> instigate students to source for the informations then self. Work on their thought process to solve problems.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7286c5cc7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286c5cc7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4.3</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Solved/main.py</a:t>
            </a:r>
            <a:r>
              <a:rPr lang="en" sz="1200">
                <a:solidFill>
                  <a:srgbClr val="24292E"/>
                </a:solidFill>
              </a:rPr>
              <a:t> and walk through the solution.</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we define a function called </a:t>
            </a:r>
            <a:r>
              <a:rPr lang="en" sz="1000">
                <a:solidFill>
                  <a:srgbClr val="24292E"/>
                </a:solidFill>
                <a:latin typeface="Consolas"/>
                <a:ea typeface="Consolas"/>
                <a:cs typeface="Consolas"/>
                <a:sym typeface="Consolas"/>
              </a:rPr>
              <a:t>average</a:t>
            </a:r>
            <a:r>
              <a:rPr lang="en" sz="1200">
                <a:solidFill>
                  <a:srgbClr val="24292E"/>
                </a:solidFill>
              </a:rPr>
              <a:t> that accepts a single parameter called numbers.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Point out that we can define variables inside of the function body that are typically only used inside of the function. </a:t>
            </a:r>
            <a:r>
              <a:rPr lang="en" sz="1000">
                <a:solidFill>
                  <a:srgbClr val="24292E"/>
                </a:solidFill>
                <a:latin typeface="Consolas"/>
                <a:ea typeface="Consolas"/>
                <a:cs typeface="Consolas"/>
                <a:sym typeface="Consolas"/>
              </a:rPr>
              <a:t>length = len(numbers)</a:t>
            </a:r>
            <a:endParaRPr sz="1000">
              <a:solidFill>
                <a:srgbClr val="24292E"/>
              </a:solidFill>
              <a:latin typeface="Consolas"/>
              <a:ea typeface="Consolas"/>
              <a:cs typeface="Consolas"/>
              <a:sym typeface="Consolas"/>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we could have created another variable called </a:t>
            </a:r>
            <a:r>
              <a:rPr lang="en" sz="1000">
                <a:solidFill>
                  <a:srgbClr val="24292E"/>
                </a:solidFill>
                <a:latin typeface="Consolas"/>
                <a:ea typeface="Consolas"/>
                <a:cs typeface="Consolas"/>
                <a:sym typeface="Consolas"/>
              </a:rPr>
              <a:t>average</a:t>
            </a:r>
            <a:r>
              <a:rPr lang="en" sz="1200">
                <a:solidFill>
                  <a:srgbClr val="24292E"/>
                </a:solidFill>
              </a:rPr>
              <a:t> and returned that variable, but we can actually just return the results from </a:t>
            </a:r>
            <a:r>
              <a:rPr lang="en" sz="1000">
                <a:solidFill>
                  <a:srgbClr val="24292E"/>
                </a:solidFill>
                <a:latin typeface="Consolas"/>
                <a:ea typeface="Consolas"/>
                <a:cs typeface="Consolas"/>
                <a:sym typeface="Consolas"/>
              </a:rPr>
              <a:t>sum / length</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Explain that </a:t>
            </a:r>
            <a:r>
              <a:rPr lang="en" sz="1000">
                <a:solidFill>
                  <a:srgbClr val="24292E"/>
                </a:solidFill>
                <a:latin typeface="Consolas"/>
                <a:ea typeface="Consolas"/>
                <a:cs typeface="Consolas"/>
                <a:sym typeface="Consolas"/>
              </a:rPr>
              <a:t>sum / length</a:t>
            </a:r>
            <a:r>
              <a:rPr lang="en" sz="1200">
                <a:solidFill>
                  <a:srgbClr val="24292E"/>
                </a:solidFill>
              </a:rPr>
              <a:t> is first evaluated and then that value is returned.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we want to test our code by calling the function with test data and printing the results.</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2785e4cf0_0_4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785e4cf0_0_4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Welcome students to class and let them know today's class will dive deeper into more of Python's capabilities. Today's class will also finish with more usage of Git and Github, particularly how to use the command line to add and commit files.</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lang="en" sz="1200">
                <a:solidFill>
                  <a:srgbClr val="24292E"/>
                </a:solidFill>
                <a:highlight>
                  <a:srgbClr val="FFFFFF"/>
                </a:highlight>
              </a:rPr>
              <a:t>NOTE: Welcome in 3 languages. Portuguese, Japanese and English</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b="1" lang="en" sz="800">
                <a:solidFill>
                  <a:srgbClr val="24292E"/>
                </a:solidFill>
                <a:highlight>
                  <a:srgbClr val="FFFFFF"/>
                </a:highlight>
              </a:rPr>
              <a:t>Note:: Python logo </a:t>
            </a:r>
            <a:r>
              <a:rPr b="1" lang="en" sz="800">
                <a:solidFill>
                  <a:srgbClr val="24292E"/>
                </a:solidFill>
                <a:highlight>
                  <a:srgbClr val="FFFFFF"/>
                </a:highlight>
              </a:rPr>
              <a:t>grabbed</a:t>
            </a:r>
            <a:r>
              <a:rPr b="1" lang="en" sz="800">
                <a:solidFill>
                  <a:srgbClr val="24292E"/>
                </a:solidFill>
                <a:highlight>
                  <a:srgbClr val="FFFFFF"/>
                </a:highlight>
              </a:rPr>
              <a:t> from 22-1 slide 33, GitHub Logo grabbed from ‘</a:t>
            </a:r>
            <a:r>
              <a:rPr b="1" lang="en" sz="800">
                <a:solidFill>
                  <a:srgbClr val="24292E"/>
                </a:solidFill>
                <a:highlight>
                  <a:srgbClr val="FFFFFF"/>
                </a:highlight>
              </a:rPr>
              <a:t>Supplementary GitHub’ module 20: Final Project, Git logo grabbed from module 3 Folder images. (double check w/ Joe)</a:t>
            </a:r>
            <a:endParaRPr b="1" sz="800">
              <a:solidFill>
                <a:srgbClr val="24292E"/>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286c5cc7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286c5cc7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5.1</a:t>
            </a:r>
            <a:endParaRPr b="1">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7394ae461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394ae461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5.1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Show students how their application should functions!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Slack out </a:t>
            </a:r>
            <a:r>
              <a:rPr lang="en" sz="1200" u="sng">
                <a:solidFill>
                  <a:srgbClr val="0366D6"/>
                </a:solidFill>
                <a:highlight>
                  <a:schemeClr val="lt1"/>
                </a:highlight>
                <a:hlinkClick r:id="rId2">
                  <a:extLst>
                    <a:ext uri="{A12FA001-AC4F-418D-AE19-62706E023703}">
                      <ahyp:hlinkClr val="tx"/>
                    </a:ext>
                  </a:extLst>
                </a:hlinkClick>
              </a:rPr>
              <a:t>08-Par_WrestlingWithFunctions/wrestling_functions.py</a:t>
            </a:r>
            <a:endParaRPr>
              <a:solidFill>
                <a:schemeClr val="dk1"/>
              </a:solidFill>
            </a:endParaRPr>
          </a:p>
          <a:p>
            <a:pPr indent="0" lvl="0" marL="0" rtl="0" algn="l">
              <a:spcBef>
                <a:spcPts val="0"/>
              </a:spcBef>
              <a:spcAft>
                <a:spcPts val="0"/>
              </a:spcAft>
              <a:buNone/>
            </a:pPr>
            <a:r>
              <a:t/>
            </a:r>
            <a:endParaRPr>
              <a:solidFill>
                <a:schemeClr val="dk1"/>
              </a:solidFill>
            </a:endParaRPr>
          </a:p>
          <a:p>
            <a:pPr indent="457200" lvl="0" marL="0" rtl="0" algn="l">
              <a:spcBef>
                <a:spcPts val="0"/>
              </a:spcBef>
              <a:spcAft>
                <a:spcPts val="0"/>
              </a:spcAft>
              <a:buNone/>
            </a:pPr>
            <a:r>
              <a:rPr lang="en">
                <a:solidFill>
                  <a:schemeClr val="dk1"/>
                </a:solidFill>
              </a:rPr>
              <a:t>    </a:t>
            </a:r>
            <a:r>
              <a:rPr lang="en" sz="1200">
                <a:solidFill>
                  <a:srgbClr val="0366D6"/>
                </a:solidFill>
                <a:highlight>
                  <a:schemeClr val="lt1"/>
                </a:highlight>
                <a:uFill>
                  <a:noFill/>
                </a:uFill>
                <a:hlinkClick r:id="rId3">
                  <a:extLst>
                    <a:ext uri="{A12FA001-AC4F-418D-AE19-62706E023703}">
                      <ahyp:hlinkClr val="tx"/>
                    </a:ext>
                  </a:extLst>
                </a:hlinkClick>
              </a:rPr>
              <a:t>WWE-Data-2016.csv</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7286c5cc7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286c5cc7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5.2</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Spend only 10 minutes on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Use the review section as guidance for talking points as you live-code along with the students.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Be sure to take your time and answer all student questions along the way.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and slack out the file </a:t>
            </a:r>
            <a:r>
              <a:rPr lang="en" sz="1200">
                <a:solidFill>
                  <a:srgbClr val="0366D6"/>
                </a:solidFill>
                <a:uFill>
                  <a:noFill/>
                </a:uFill>
                <a:hlinkClick r:id="rId2">
                  <a:extLst>
                    <a:ext uri="{A12FA001-AC4F-418D-AE19-62706E023703}">
                      <ahyp:hlinkClr val="tx"/>
                    </a:ext>
                  </a:extLst>
                </a:hlinkClick>
              </a:rPr>
              <a:t>08-Par_WrestlingWithFunctions/wrestling_functions.py</a:t>
            </a:r>
            <a:r>
              <a:rPr lang="en" sz="1200">
                <a:solidFill>
                  <a:srgbClr val="24292E"/>
                </a:solidFill>
              </a:rPr>
              <a:t> from the previous activity and go over the code line by line with the class, answering whatever questions they may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Key points to cover in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Looking through the CSV data beforehand was key to figuring out how to calculate the total number of matches wrestled. Doing so would have told students what each index within a row referred to.</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Even though </a:t>
            </a:r>
            <a:r>
              <a:rPr lang="en" sz="1000">
                <a:solidFill>
                  <a:srgbClr val="24292E"/>
                </a:solidFill>
                <a:latin typeface="Consolas"/>
                <a:ea typeface="Consolas"/>
                <a:cs typeface="Consolas"/>
                <a:sym typeface="Consolas"/>
              </a:rPr>
              <a:t>row</a:t>
            </a:r>
            <a:r>
              <a:rPr lang="en" sz="1200">
                <a:solidFill>
                  <a:srgbClr val="24292E"/>
                </a:solidFill>
              </a:rPr>
              <a:t> is the variable being passed into the function, </a:t>
            </a:r>
            <a:r>
              <a:rPr lang="en" sz="1000">
                <a:solidFill>
                  <a:srgbClr val="24292E"/>
                </a:solidFill>
                <a:latin typeface="Consolas"/>
                <a:ea typeface="Consolas"/>
                <a:cs typeface="Consolas"/>
                <a:sym typeface="Consolas"/>
              </a:rPr>
              <a:t>wrestler_data</a:t>
            </a:r>
            <a:r>
              <a:rPr lang="en" sz="1200">
                <a:solidFill>
                  <a:srgbClr val="24292E"/>
                </a:solidFill>
              </a:rPr>
              <a:t> is still used within the function itself. The data within </a:t>
            </a:r>
            <a:r>
              <a:rPr lang="en" sz="1000">
                <a:solidFill>
                  <a:srgbClr val="24292E"/>
                </a:solidFill>
                <a:latin typeface="Consolas"/>
                <a:ea typeface="Consolas"/>
                <a:cs typeface="Consolas"/>
                <a:sym typeface="Consolas"/>
              </a:rPr>
              <a:t>row</a:t>
            </a:r>
            <a:r>
              <a:rPr lang="en" sz="1200">
                <a:solidFill>
                  <a:srgbClr val="24292E"/>
                </a:solidFill>
              </a:rPr>
              <a:t> is essentially moved into </a:t>
            </a:r>
            <a:r>
              <a:rPr lang="en" sz="1000">
                <a:solidFill>
                  <a:srgbClr val="24292E"/>
                </a:solidFill>
                <a:latin typeface="Consolas"/>
                <a:ea typeface="Consolas"/>
                <a:cs typeface="Consolas"/>
                <a:sym typeface="Consolas"/>
              </a:rPr>
              <a:t>wrestler_data</a:t>
            </a:r>
            <a:r>
              <a:rPr lang="en" sz="1200">
                <a:solidFill>
                  <a:srgbClr val="24292E"/>
                </a:solidFill>
              </a:rPr>
              <a:t> for usage within the function.</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7264c2ca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264c2ca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Leave slide running </a:t>
            </a:r>
            <a:r>
              <a:rPr i="1" lang="en" sz="1000">
                <a:solidFill>
                  <a:schemeClr val="dk1"/>
                </a:solidFill>
                <a:latin typeface="Roboto"/>
                <a:ea typeface="Roboto"/>
                <a:cs typeface="Roboto"/>
                <a:sym typeface="Roboto"/>
              </a:rPr>
              <a:t>during</a:t>
            </a:r>
            <a:r>
              <a:rPr i="1" lang="en" sz="1000">
                <a:solidFill>
                  <a:schemeClr val="dk1"/>
                </a:solidFill>
                <a:latin typeface="Roboto"/>
                <a:ea typeface="Roboto"/>
                <a:cs typeface="Roboto"/>
                <a:sym typeface="Roboto"/>
              </a:rPr>
              <a:t> the break!</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i="1" lang="en" sz="1000">
                <a:solidFill>
                  <a:srgbClr val="FF0000"/>
                </a:solidFill>
                <a:latin typeface="Roboto"/>
                <a:ea typeface="Roboto"/>
                <a:cs typeface="Roboto"/>
                <a:sym typeface="Roboto"/>
              </a:rPr>
              <a:t>NOTE : In case needed due to the hour adjustment, </a:t>
            </a:r>
            <a:r>
              <a:rPr b="1" i="1" lang="en" sz="1000">
                <a:solidFill>
                  <a:srgbClr val="FF0000"/>
                </a:solidFill>
                <a:latin typeface="Roboto"/>
                <a:ea typeface="Roboto"/>
                <a:cs typeface="Roboto"/>
                <a:sym typeface="Roboto"/>
              </a:rPr>
              <a:t>fast</a:t>
            </a:r>
            <a:r>
              <a:rPr b="1" i="1" lang="en" sz="1000">
                <a:solidFill>
                  <a:srgbClr val="FF0000"/>
                </a:solidFill>
                <a:latin typeface="Roboto"/>
                <a:ea typeface="Roboto"/>
                <a:cs typeface="Roboto"/>
                <a:sym typeface="Roboto"/>
              </a:rPr>
              <a:t> forward the video timer and start the countdown  at 25 minutes! </a:t>
            </a:r>
            <a:r>
              <a:rPr i="1" lang="en" sz="1000">
                <a:solidFill>
                  <a:schemeClr val="dk1"/>
                </a:solidFill>
                <a:latin typeface="Roboto"/>
                <a:ea typeface="Roboto"/>
                <a:cs typeface="Roboto"/>
                <a:sym typeface="Roboto"/>
              </a:rPr>
              <a:t>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7286c5cc7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286c5cc7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7394ae4613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394ae461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6</a:t>
            </a:r>
            <a:r>
              <a:rPr b="1" lang="en">
                <a:solidFill>
                  <a:schemeClr val="dk1"/>
                </a:solidFill>
              </a:rPr>
              <a:t>.1</a:t>
            </a:r>
            <a:endParaRPr b="1">
              <a:solidFill>
                <a:schemeClr val="dk1"/>
              </a:solidFill>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rPr lang="en" sz="1200">
                <a:solidFill>
                  <a:srgbClr val="24292E"/>
                </a:solidFill>
                <a:highlight>
                  <a:schemeClr val="lt1"/>
                </a:highlight>
              </a:rPr>
              <a:t>Explain to students that so far GitHub has really only been used as a sort of drop box to store our files. Although GitHub works well this way, it has far greater capability. Today there will be a deeper dive into what Git is and how to use it through the terminal to interact with Github.</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7394ae4613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394ae4613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chemeClr val="dk1"/>
                </a:solidFill>
              </a:rPr>
              <a:t>6.1</a:t>
            </a:r>
            <a:endParaRPr b="1">
              <a:solidFill>
                <a:schemeClr val="dk1"/>
              </a:solidFill>
            </a:endParaRPr>
          </a:p>
          <a:p>
            <a:pPr indent="0" lvl="0" marL="0" rtl="0" algn="l">
              <a:lnSpc>
                <a:spcPct val="115000"/>
              </a:lnSpc>
              <a:spcBef>
                <a:spcPts val="1400"/>
              </a:spcBef>
              <a:spcAft>
                <a:spcPts val="0"/>
              </a:spcAft>
              <a:buNone/>
            </a:pPr>
            <a:r>
              <a:rPr lang="en" sz="1200">
                <a:solidFill>
                  <a:srgbClr val="666666"/>
                </a:solidFill>
              </a:rPr>
              <a:t>Step 1: Create a Branch</a:t>
            </a:r>
            <a:endParaRPr sz="1200">
              <a:solidFill>
                <a:srgbClr val="666666"/>
              </a:solidFill>
            </a:endParaRPr>
          </a:p>
          <a:p>
            <a:pPr indent="0" lvl="0" marL="0" rtl="0" algn="l">
              <a:lnSpc>
                <a:spcPct val="115000"/>
              </a:lnSpc>
              <a:spcBef>
                <a:spcPts val="400"/>
              </a:spcBef>
              <a:spcAft>
                <a:spcPts val="0"/>
              </a:spcAft>
              <a:buNone/>
            </a:pPr>
            <a:r>
              <a:rPr lang="en">
                <a:solidFill>
                  <a:schemeClr val="dk1"/>
                </a:solidFill>
              </a:rPr>
              <a:t>During your project, you’ll have a few distinct ideas in progress that may or may not be ready to go. Branching was created to manage this workflow. When you add a branch in your project, you’re creating an environment for trying out new ideas. Changes you make on a branch won’t affect the master branch, so you’re free to experiment and commit changes, assured that your branch won’t be merged until it is ready for a collaborator’s review.</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There are a few ways you can create new branches in Git. The most common follows:</a:t>
            </a:r>
            <a:endParaRPr>
              <a:solidFill>
                <a:schemeClr val="dk1"/>
              </a:solidFill>
            </a:endParaRPr>
          </a:p>
          <a:p>
            <a:pPr indent="0" lvl="0" marL="0" rtl="0" algn="l">
              <a:lnSpc>
                <a:spcPct val="115000"/>
              </a:lnSpc>
              <a:spcBef>
                <a:spcPts val="0"/>
              </a:spcBef>
              <a:spcAft>
                <a:spcPts val="0"/>
              </a:spcAft>
              <a:buNone/>
            </a:pPr>
            <a:r>
              <a:rPr lang="en">
                <a:solidFill>
                  <a:srgbClr val="333333"/>
                </a:solidFill>
                <a:highlight>
                  <a:srgbClr val="F8F8F8"/>
                </a:highlight>
                <a:latin typeface="Consolas"/>
                <a:ea typeface="Consolas"/>
                <a:cs typeface="Consolas"/>
                <a:sym typeface="Consolas"/>
              </a:rPr>
              <a:t>git checkout -b &lt;branch-name&gt;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above method is used often because it will create a branch from your current branch and will switch you to that branch in a single command line.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Another common option is to use the </a:t>
            </a:r>
            <a:r>
              <a:rPr lang="en">
                <a:solidFill>
                  <a:schemeClr val="dk1"/>
                </a:solidFill>
                <a:latin typeface="Consolas"/>
                <a:ea typeface="Consolas"/>
                <a:cs typeface="Consolas"/>
                <a:sym typeface="Consolas"/>
              </a:rPr>
              <a:t>branch </a:t>
            </a:r>
            <a:r>
              <a:rPr lang="en">
                <a:solidFill>
                  <a:schemeClr val="dk1"/>
                </a:solidFill>
              </a:rPr>
              <a:t>command directly. Note that this command will not automatically switch over to the newly created branch. However, if you do wish to switch, you can use the </a:t>
            </a:r>
            <a:r>
              <a:rPr lang="en">
                <a:solidFill>
                  <a:schemeClr val="dk1"/>
                </a:solidFill>
                <a:latin typeface="Consolas"/>
                <a:ea typeface="Consolas"/>
                <a:cs typeface="Consolas"/>
                <a:sym typeface="Consolas"/>
              </a:rPr>
              <a:t>checkout</a:t>
            </a:r>
            <a:r>
              <a:rPr lang="en">
                <a:solidFill>
                  <a:schemeClr val="dk1"/>
                </a:solidFill>
              </a:rPr>
              <a:t> command.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In the code below, there are two commands. With the first, a branch is created. The second command will “checkout” the branch, and switch you to it.</a:t>
            </a:r>
            <a:endParaRPr>
              <a:solidFill>
                <a:schemeClr val="dk1"/>
              </a:solidFill>
            </a:endParaRPr>
          </a:p>
          <a:p>
            <a:pPr indent="0" lvl="0" marL="0" rtl="0" algn="l">
              <a:lnSpc>
                <a:spcPct val="115000"/>
              </a:lnSpc>
              <a:spcBef>
                <a:spcPts val="0"/>
              </a:spcBef>
              <a:spcAft>
                <a:spcPts val="0"/>
              </a:spcAft>
              <a:buNone/>
            </a:pPr>
            <a:r>
              <a:rPr lang="en">
                <a:solidFill>
                  <a:srgbClr val="333333"/>
                </a:solidFill>
                <a:highlight>
                  <a:srgbClr val="F8F8F8"/>
                </a:highlight>
                <a:latin typeface="Consolas"/>
                <a:ea typeface="Consolas"/>
                <a:cs typeface="Consolas"/>
                <a:sym typeface="Consolas"/>
              </a:rPr>
              <a:t>git branch &lt;branch-name&gt;</a:t>
            </a:r>
            <a:br>
              <a:rPr lang="en">
                <a:solidFill>
                  <a:srgbClr val="333333"/>
                </a:solidFill>
                <a:highlight>
                  <a:srgbClr val="F8F8F8"/>
                </a:highlight>
                <a:latin typeface="Consolas"/>
                <a:ea typeface="Consolas"/>
                <a:cs typeface="Consolas"/>
                <a:sym typeface="Consolas"/>
              </a:rPr>
            </a:br>
            <a:r>
              <a:rPr lang="en">
                <a:solidFill>
                  <a:srgbClr val="333333"/>
                </a:solidFill>
                <a:highlight>
                  <a:srgbClr val="F8F8F8"/>
                </a:highlight>
                <a:latin typeface="Consolas"/>
                <a:ea typeface="Consolas"/>
                <a:cs typeface="Consolas"/>
                <a:sym typeface="Consolas"/>
              </a:rPr>
              <a:t>git checkout &lt;branch-name&gt;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7394ae4613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394ae4613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chemeClr val="dk1"/>
                </a:solidFill>
              </a:rPr>
              <a:t>6.1</a:t>
            </a:r>
            <a:endParaRPr b="1">
              <a:solidFill>
                <a:schemeClr val="dk1"/>
              </a:solidFill>
            </a:endParaRPr>
          </a:p>
          <a:p>
            <a:pPr indent="0" lvl="0" marL="0" rtl="0" algn="l">
              <a:lnSpc>
                <a:spcPct val="115000"/>
              </a:lnSpc>
              <a:spcBef>
                <a:spcPts val="1400"/>
              </a:spcBef>
              <a:spcAft>
                <a:spcPts val="0"/>
              </a:spcAft>
              <a:buNone/>
            </a:pPr>
            <a:r>
              <a:rPr lang="en" sz="1200">
                <a:solidFill>
                  <a:srgbClr val="666666"/>
                </a:solidFill>
              </a:rPr>
              <a:t>Step 2: Add Commits</a:t>
            </a:r>
            <a:endParaRPr sz="1200">
              <a:solidFill>
                <a:srgbClr val="666666"/>
              </a:solidFill>
            </a:endParaRPr>
          </a:p>
          <a:p>
            <a:pPr indent="0" lvl="0" marL="0" rtl="0" algn="l">
              <a:lnSpc>
                <a:spcPct val="115000"/>
              </a:lnSpc>
              <a:spcBef>
                <a:spcPts val="400"/>
              </a:spcBef>
              <a:spcAft>
                <a:spcPts val="0"/>
              </a:spcAft>
              <a:buNone/>
            </a:pPr>
            <a:r>
              <a:rPr lang="en">
                <a:solidFill>
                  <a:schemeClr val="dk1"/>
                </a:solidFill>
              </a:rPr>
              <a:t>Once your branch has been created, you can start making changes. Whenever you add, edit, or delete a file, you’re making a commit and adding them to your branch. This process of adding commits keeps track of your progress as you work on a feature branch. Commits also create a transparent history of your work that others can follow to understand what you’ve done and why. Each commit has an associated commit message, which is a description explaining the reason a particular action was made. Moreover, each commit is considered a separate unit of change. This lets you roll back changes if a bug is found, or if you decide to head in a different direction.</a:t>
            </a:r>
            <a:endParaRPr>
              <a:solidFill>
                <a:schemeClr val="dk1"/>
              </a:solidFill>
            </a:endParaRPr>
          </a:p>
          <a:p>
            <a:pPr indent="0" lvl="0" marL="0" rtl="0" algn="l">
              <a:lnSpc>
                <a:spcPct val="115000"/>
              </a:lnSpc>
              <a:spcBef>
                <a:spcPts val="0"/>
              </a:spcBef>
              <a:spcAft>
                <a:spcPts val="0"/>
              </a:spcAft>
              <a:buNone/>
            </a:pPr>
            <a:r>
              <a:rPr lang="en">
                <a:solidFill>
                  <a:srgbClr val="333333"/>
                </a:solidFill>
                <a:highlight>
                  <a:srgbClr val="F8F8F8"/>
                </a:highlight>
                <a:latin typeface="Consolas"/>
                <a:ea typeface="Consolas"/>
                <a:cs typeface="Consolas"/>
                <a:sym typeface="Consolas"/>
              </a:rPr>
              <a:t>git status</a:t>
            </a:r>
            <a:br>
              <a:rPr lang="en">
                <a:solidFill>
                  <a:srgbClr val="333333"/>
                </a:solidFill>
                <a:highlight>
                  <a:srgbClr val="F8F8F8"/>
                </a:highlight>
                <a:latin typeface="Consolas"/>
                <a:ea typeface="Consolas"/>
                <a:cs typeface="Consolas"/>
                <a:sym typeface="Consolas"/>
              </a:rPr>
            </a:br>
            <a:r>
              <a:rPr lang="en">
                <a:solidFill>
                  <a:srgbClr val="333333"/>
                </a:solidFill>
                <a:highlight>
                  <a:srgbClr val="F8F8F8"/>
                </a:highlight>
                <a:latin typeface="Consolas"/>
                <a:ea typeface="Consolas"/>
                <a:cs typeface="Consolas"/>
                <a:sym typeface="Consolas"/>
              </a:rPr>
              <a:t>git add . </a:t>
            </a:r>
            <a:br>
              <a:rPr lang="en">
                <a:solidFill>
                  <a:srgbClr val="333333"/>
                </a:solidFill>
                <a:highlight>
                  <a:srgbClr val="F8F8F8"/>
                </a:highlight>
                <a:latin typeface="Consolas"/>
                <a:ea typeface="Consolas"/>
                <a:cs typeface="Consolas"/>
                <a:sym typeface="Consolas"/>
              </a:rPr>
            </a:br>
            <a:r>
              <a:rPr lang="en">
                <a:solidFill>
                  <a:srgbClr val="333333"/>
                </a:solidFill>
                <a:highlight>
                  <a:srgbClr val="F8F8F8"/>
                </a:highlight>
                <a:latin typeface="Consolas"/>
                <a:ea typeface="Consolas"/>
                <a:cs typeface="Consolas"/>
                <a:sym typeface="Consolas"/>
              </a:rPr>
              <a:t>git commit -m </a:t>
            </a:r>
            <a:r>
              <a:rPr lang="en">
                <a:solidFill>
                  <a:srgbClr val="DD1144"/>
                </a:solidFill>
                <a:highlight>
                  <a:srgbClr val="F8F8F8"/>
                </a:highlight>
                <a:latin typeface="Consolas"/>
                <a:ea typeface="Consolas"/>
                <a:cs typeface="Consolas"/>
                <a:sym typeface="Consolas"/>
              </a:rPr>
              <a:t>'first commit'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Please note, the </a:t>
            </a:r>
            <a:r>
              <a:rPr lang="en">
                <a:solidFill>
                  <a:schemeClr val="dk1"/>
                </a:solidFill>
                <a:latin typeface="Consolas"/>
                <a:ea typeface="Consolas"/>
                <a:cs typeface="Consolas"/>
                <a:sym typeface="Consolas"/>
              </a:rPr>
              <a:t>git add . </a:t>
            </a:r>
            <a:r>
              <a:rPr lang="en">
                <a:solidFill>
                  <a:schemeClr val="dk1"/>
                </a:solidFill>
              </a:rPr>
              <a:t>command will add </a:t>
            </a:r>
            <a:r>
              <a:rPr i="1" lang="en">
                <a:solidFill>
                  <a:schemeClr val="dk1"/>
                </a:solidFill>
              </a:rPr>
              <a:t>all</a:t>
            </a:r>
            <a:r>
              <a:rPr lang="en">
                <a:solidFill>
                  <a:schemeClr val="dk1"/>
                </a:solidFill>
              </a:rPr>
              <a:t> paths to the staged changes if they’re either changed or are new and not ignored. To fully grasp the </a:t>
            </a:r>
            <a:r>
              <a:rPr lang="en">
                <a:solidFill>
                  <a:schemeClr val="dk1"/>
                </a:solidFill>
                <a:latin typeface="Consolas"/>
                <a:ea typeface="Consolas"/>
                <a:cs typeface="Consolas"/>
                <a:sym typeface="Consolas"/>
              </a:rPr>
              <a:t>add</a:t>
            </a:r>
            <a:r>
              <a:rPr lang="en">
                <a:solidFill>
                  <a:schemeClr val="dk1"/>
                </a:solidFill>
              </a:rPr>
              <a:t> command, take a few minutes to read the </a:t>
            </a:r>
            <a:r>
              <a:rPr lang="en" u="sng">
                <a:solidFill>
                  <a:srgbClr val="1155CC"/>
                </a:solidFill>
                <a:hlinkClick r:id="rId2">
                  <a:extLst>
                    <a:ext uri="{A12FA001-AC4F-418D-AE19-62706E023703}">
                      <ahyp:hlinkClr val="tx"/>
                    </a:ext>
                  </a:extLst>
                </a:hlinkClick>
              </a:rPr>
              <a:t>documentation</a:t>
            </a:r>
            <a:r>
              <a:rPr lang="en">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Once you’ve committed your changes, the natural next step is to push our branch. Remember, do commit and push early and often—creating periodic checkpoints helps you understand how you broke something.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r>
              <a:rPr lang="en">
                <a:solidFill>
                  <a:srgbClr val="333333"/>
                </a:solidFill>
                <a:highlight>
                  <a:srgbClr val="F8F8F8"/>
                </a:highlight>
                <a:latin typeface="Consolas"/>
                <a:ea typeface="Consolas"/>
                <a:cs typeface="Consolas"/>
                <a:sym typeface="Consolas"/>
              </a:rPr>
              <a:t>git push origin &lt;branch-name&gt;</a:t>
            </a:r>
            <a:endParaRPr>
              <a:solidFill>
                <a:schemeClr val="dk1"/>
              </a:solidFill>
            </a:endParaRPr>
          </a:p>
          <a:p>
            <a:pPr indent="0" lvl="0" marL="0" rtl="0" algn="l">
              <a:lnSpc>
                <a:spcPct val="115000"/>
              </a:lnSpc>
              <a:spcBef>
                <a:spcPts val="0"/>
              </a:spcBef>
              <a:spcAft>
                <a:spcPts val="0"/>
              </a:spcAft>
              <a:buNone/>
            </a:pPr>
            <a:r>
              <a:t/>
            </a:r>
            <a:endParaRPr sz="1200">
              <a:solidFill>
                <a:srgbClr val="666666"/>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394ae4613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394ae4613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chemeClr val="dk1"/>
                </a:solidFill>
              </a:rPr>
              <a:t>6.1</a:t>
            </a:r>
            <a:endParaRPr b="1">
              <a:solidFill>
                <a:schemeClr val="dk1"/>
              </a:solidFill>
            </a:endParaRPr>
          </a:p>
          <a:p>
            <a:pPr indent="0" lvl="0" marL="0" rtl="0" algn="l">
              <a:lnSpc>
                <a:spcPct val="115000"/>
              </a:lnSpc>
              <a:spcBef>
                <a:spcPts val="1400"/>
              </a:spcBef>
              <a:spcAft>
                <a:spcPts val="0"/>
              </a:spcAft>
              <a:buNone/>
            </a:pPr>
            <a:r>
              <a:t/>
            </a:r>
            <a:endParaRPr sz="1200">
              <a:solidFill>
                <a:srgbClr val="666666"/>
              </a:solidFill>
            </a:endParaRPr>
          </a:p>
          <a:p>
            <a:pPr indent="0" lvl="0" marL="0" rtl="0" algn="l">
              <a:lnSpc>
                <a:spcPct val="115000"/>
              </a:lnSpc>
              <a:spcBef>
                <a:spcPts val="1400"/>
              </a:spcBef>
              <a:spcAft>
                <a:spcPts val="0"/>
              </a:spcAft>
              <a:buNone/>
            </a:pPr>
            <a:r>
              <a:rPr lang="en" sz="1200">
                <a:solidFill>
                  <a:srgbClr val="666666"/>
                </a:solidFill>
              </a:rPr>
              <a:t>Step 3: Pull Requests</a:t>
            </a:r>
            <a:endParaRPr sz="1200">
              <a:solidFill>
                <a:srgbClr val="666666"/>
              </a:solidFill>
            </a:endParaRPr>
          </a:p>
          <a:p>
            <a:pPr indent="0" lvl="0" marL="0" rtl="0" algn="l">
              <a:lnSpc>
                <a:spcPct val="115000"/>
              </a:lnSpc>
              <a:spcBef>
                <a:spcPts val="400"/>
              </a:spcBef>
              <a:spcAft>
                <a:spcPts val="0"/>
              </a:spcAft>
              <a:buNone/>
            </a:pPr>
            <a:r>
              <a:rPr lang="en">
                <a:solidFill>
                  <a:schemeClr val="dk1"/>
                </a:solidFill>
              </a:rPr>
              <a:t>Pull requests initiate discussion about your commits. Since they’re tightly integrated with the underlying Git repository, anyone can see exactly what changes would be merged if they accept your request. Pull requests can be opened at any point during the development process: </a:t>
            </a:r>
            <a:r>
              <a:rPr lang="en">
                <a:solidFill>
                  <a:schemeClr val="dk1"/>
                </a:solidFill>
                <a:highlight>
                  <a:schemeClr val="lt1"/>
                </a:highlight>
              </a:rPr>
              <a:t>when you have little or no code but want to share some screenshots or general ideas, when you're stuck and need help or advice, or when you're ready for someone to review your work. Also, pull requests are useful for contributing to open source projects and for managing changes to shared repositories. If you're using a Fork &amp; Pull Model, pull requests provide a way to notify project maintainers about the changes you'd like them to consider. If you're using a Shared Repository Model, pull requests help start a code review and conversation about proposed changes before they're merged into the master branch.</a:t>
            </a:r>
            <a:endParaRPr sz="1200">
              <a:solidFill>
                <a:srgbClr val="666666"/>
              </a:solidFill>
            </a:endParaRPr>
          </a:p>
          <a:p>
            <a:pPr indent="0" lvl="0" marL="0" rtl="0" algn="l">
              <a:lnSpc>
                <a:spcPct val="115000"/>
              </a:lnSpc>
              <a:spcBef>
                <a:spcPts val="0"/>
              </a:spcBef>
              <a:spcAft>
                <a:spcPts val="0"/>
              </a:spcAft>
              <a:buNone/>
            </a:pPr>
            <a:r>
              <a:rPr lang="en">
                <a:solidFill>
                  <a:schemeClr val="dk1"/>
                </a:solidFill>
              </a:rPr>
              <a:t>	</a:t>
            </a:r>
            <a:r>
              <a:rPr lang="en">
                <a:solidFill>
                  <a:srgbClr val="333333"/>
                </a:solidFill>
                <a:highlight>
                  <a:srgbClr val="F8F8F8"/>
                </a:highlight>
                <a:latin typeface="Consolas"/>
                <a:ea typeface="Consolas"/>
                <a:cs typeface="Consolas"/>
                <a:sym typeface="Consolas"/>
              </a:rPr>
              <a:t>git push origin &lt;branch-name&gt;</a:t>
            </a:r>
            <a:endParaRPr>
              <a:solidFill>
                <a:schemeClr val="dk1"/>
              </a:solidFill>
            </a:endParaRPr>
          </a:p>
          <a:p>
            <a:pPr indent="0" lvl="0" marL="0" rtl="0" algn="l">
              <a:lnSpc>
                <a:spcPct val="115000"/>
              </a:lnSpc>
              <a:spcBef>
                <a:spcPts val="0"/>
              </a:spcBef>
              <a:spcAft>
                <a:spcPts val="0"/>
              </a:spcAft>
              <a:buNone/>
            </a:pPr>
            <a:r>
              <a:t/>
            </a:r>
            <a:endParaRPr sz="1200">
              <a:solidFill>
                <a:srgbClr val="666666"/>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7394ae4613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7394ae4613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chemeClr val="dk1"/>
                </a:solidFill>
              </a:rPr>
              <a:t>6.1</a:t>
            </a:r>
            <a:endParaRPr b="1">
              <a:solidFill>
                <a:schemeClr val="dk1"/>
              </a:solidFill>
            </a:endParaRPr>
          </a:p>
          <a:p>
            <a:pPr indent="0" lvl="0" marL="0" rtl="0" algn="l">
              <a:lnSpc>
                <a:spcPct val="115000"/>
              </a:lnSpc>
              <a:spcBef>
                <a:spcPts val="1400"/>
              </a:spcBef>
              <a:spcAft>
                <a:spcPts val="0"/>
              </a:spcAft>
              <a:buNone/>
            </a:pPr>
            <a:r>
              <a:t/>
            </a:r>
            <a:endParaRPr sz="1200">
              <a:solidFill>
                <a:srgbClr val="666666"/>
              </a:solidFill>
            </a:endParaRPr>
          </a:p>
          <a:p>
            <a:pPr indent="0" lvl="0" marL="0" rtl="0" algn="l">
              <a:lnSpc>
                <a:spcPct val="115000"/>
              </a:lnSpc>
              <a:spcBef>
                <a:spcPts val="1400"/>
              </a:spcBef>
              <a:spcAft>
                <a:spcPts val="0"/>
              </a:spcAft>
              <a:buNone/>
            </a:pPr>
            <a:r>
              <a:rPr lang="en" sz="1200">
                <a:solidFill>
                  <a:srgbClr val="666666"/>
                </a:solidFill>
              </a:rPr>
              <a:t>Step 4: Review Your Code</a:t>
            </a:r>
            <a:endParaRPr sz="1200">
              <a:solidFill>
                <a:srgbClr val="666666"/>
              </a:solidFill>
            </a:endParaRPr>
          </a:p>
          <a:p>
            <a:pPr indent="0" lvl="0" marL="0" rtl="0" algn="l">
              <a:lnSpc>
                <a:spcPct val="115000"/>
              </a:lnSpc>
              <a:spcBef>
                <a:spcPts val="400"/>
              </a:spcBef>
              <a:spcAft>
                <a:spcPts val="0"/>
              </a:spcAft>
              <a:buNone/>
            </a:pPr>
            <a:r>
              <a:rPr lang="en">
                <a:solidFill>
                  <a:schemeClr val="dk1"/>
                </a:solidFill>
              </a:rPr>
              <a:t>Once a pull request has been opened, the person reviewing your changes might have questions or comments. Perhaps the coding style doesn’t match project guidelines, the change is missing unit tests, or maybe everything looks great and props are in order. Pull requests are designed to encourage and capture this type of conversation. Also, you can continue to push to your branch in light of feedback about your commits. If someone comments that you forgot to do something or if there is a bug in the code, you can make corrections in your branch and push up the change. GitHub will show your new commits and any additional feedback you might receive in the unified pull request view.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2785e4cf0_0_5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2785e4cf0_0_5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394ae4613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394ae4613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200">
                <a:solidFill>
                  <a:srgbClr val="666666"/>
                </a:solidFill>
              </a:rPr>
              <a:t>Step 5: Deploy for Final Testing</a:t>
            </a:r>
            <a:endParaRPr sz="1200">
              <a:solidFill>
                <a:srgbClr val="666666"/>
              </a:solidFill>
            </a:endParaRPr>
          </a:p>
          <a:p>
            <a:pPr indent="0" lvl="0" marL="0" rtl="0" algn="l">
              <a:lnSpc>
                <a:spcPct val="115000"/>
              </a:lnSpc>
              <a:spcBef>
                <a:spcPts val="400"/>
              </a:spcBef>
              <a:spcAft>
                <a:spcPts val="0"/>
              </a:spcAft>
              <a:buNone/>
            </a:pPr>
            <a:r>
              <a:rPr lang="en">
                <a:solidFill>
                  <a:schemeClr val="dk1"/>
                </a:solidFill>
              </a:rPr>
              <a:t>With GitHub, you can deploy from a branch for final testing in production before merging to master. Once your pull request has been reviewed and the branch passes your tests, you can deploy your changes to verify them in production. If your branch causes issues, you can roll it back by deploying the existing master into production.</a:t>
            </a:r>
            <a:endParaRPr sz="1200">
              <a:solidFill>
                <a:srgbClr val="666666"/>
              </a:solidFill>
            </a:endParaRPr>
          </a:p>
          <a:p>
            <a:pPr indent="0" lvl="0" marL="0" rtl="0" algn="l">
              <a:lnSpc>
                <a:spcPct val="115000"/>
              </a:lnSpc>
              <a:spcBef>
                <a:spcPts val="0"/>
              </a:spcBef>
              <a:spcAft>
                <a:spcPts val="0"/>
              </a:spcAft>
              <a:buNone/>
            </a:pPr>
            <a:r>
              <a:t/>
            </a:r>
            <a:endParaRPr sz="1200">
              <a:solidFill>
                <a:srgbClr val="666666"/>
              </a:solidFill>
            </a:endParaRPr>
          </a:p>
          <a:p>
            <a:pPr indent="0" lvl="0" marL="0" rtl="0" algn="l">
              <a:lnSpc>
                <a:spcPct val="115000"/>
              </a:lnSpc>
              <a:spcBef>
                <a:spcPts val="0"/>
              </a:spcBef>
              <a:spcAft>
                <a:spcPts val="0"/>
              </a:spcAft>
              <a:buNone/>
            </a:pPr>
            <a:r>
              <a:t/>
            </a:r>
            <a:endParaRPr sz="1200">
              <a:solidFill>
                <a:srgbClr val="666666"/>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7394ae4613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394ae4613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6.1</a:t>
            </a:r>
            <a:endParaRPr b="1">
              <a:solidFill>
                <a:schemeClr val="dk1"/>
              </a:solidFill>
            </a:endParaRPr>
          </a:p>
          <a:p>
            <a:pPr indent="0" lvl="0" marL="0" rtl="0" algn="l">
              <a:lnSpc>
                <a:spcPct val="115000"/>
              </a:lnSpc>
              <a:spcBef>
                <a:spcPts val="1200"/>
              </a:spcBef>
              <a:spcAft>
                <a:spcPts val="0"/>
              </a:spcAft>
              <a:buNone/>
            </a:pPr>
            <a:r>
              <a:rPr lang="en" sz="1200">
                <a:solidFill>
                  <a:srgbClr val="666666"/>
                </a:solidFill>
              </a:rPr>
              <a:t>Step 6: Merge Your Code</a:t>
            </a:r>
            <a:endParaRPr sz="1200">
              <a:solidFill>
                <a:srgbClr val="666666"/>
              </a:solidFill>
            </a:endParaRPr>
          </a:p>
          <a:p>
            <a:pPr indent="0" lvl="0" marL="0" rtl="0" algn="l">
              <a:lnSpc>
                <a:spcPct val="115000"/>
              </a:lnSpc>
              <a:spcBef>
                <a:spcPts val="1200"/>
              </a:spcBef>
              <a:spcAft>
                <a:spcPts val="0"/>
              </a:spcAft>
              <a:buNone/>
            </a:pPr>
            <a:r>
              <a:rPr lang="en">
                <a:solidFill>
                  <a:schemeClr val="dk1"/>
                </a:solidFill>
              </a:rPr>
              <a:t>Now that your changes have been verified in production, it is time to merge your code into the master branch. Once merged, pull requests preserve a record of the historical changes to your code. These records are searchable so that anyone can review them easily to understand why and how decision was made.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Before performing a merge, there are a couple of preparation steps to take to ensure the merge is performed smoothly. Open the command line interface, if you have not already, and follow the instructions below:</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Execute </a:t>
            </a:r>
            <a:r>
              <a:rPr lang="en">
                <a:solidFill>
                  <a:schemeClr val="dk1"/>
                </a:solidFill>
                <a:latin typeface="Consolas"/>
                <a:ea typeface="Consolas"/>
                <a:cs typeface="Consolas"/>
                <a:sym typeface="Consolas"/>
              </a:rPr>
              <a:t>git status</a:t>
            </a:r>
            <a:r>
              <a:rPr lang="en">
                <a:solidFill>
                  <a:schemeClr val="dk1"/>
                </a:solidFill>
                <a:latin typeface="Courier New"/>
                <a:ea typeface="Courier New"/>
                <a:cs typeface="Courier New"/>
                <a:sym typeface="Courier New"/>
              </a:rPr>
              <a:t> </a:t>
            </a:r>
            <a:r>
              <a:rPr lang="en">
                <a:solidFill>
                  <a:schemeClr val="dk1"/>
                </a:solidFill>
              </a:rPr>
              <a:t>to ensure that </a:t>
            </a:r>
            <a:r>
              <a:rPr lang="en">
                <a:solidFill>
                  <a:schemeClr val="dk1"/>
                </a:solidFill>
                <a:latin typeface="Consolas"/>
                <a:ea typeface="Consolas"/>
                <a:cs typeface="Consolas"/>
                <a:sym typeface="Consolas"/>
              </a:rPr>
              <a:t>HEAD </a:t>
            </a:r>
            <a:r>
              <a:rPr lang="en">
                <a:solidFill>
                  <a:schemeClr val="dk1"/>
                </a:solidFill>
              </a:rPr>
              <a:t>is pointing to the correct merge-receiving branch. If needed, execute </a:t>
            </a:r>
            <a:r>
              <a:rPr lang="en">
                <a:solidFill>
                  <a:schemeClr val="dk1"/>
                </a:solidFill>
                <a:latin typeface="Consolas"/>
                <a:ea typeface="Consolas"/>
                <a:cs typeface="Consolas"/>
                <a:sym typeface="Consolas"/>
              </a:rPr>
              <a:t>git checkout &lt;receiving&gt; </a:t>
            </a:r>
            <a:r>
              <a:rPr lang="en">
                <a:solidFill>
                  <a:schemeClr val="dk1"/>
                </a:solidFill>
              </a:rPr>
              <a:t>to switch to the receiving branch or </a:t>
            </a:r>
            <a:r>
              <a:rPr lang="en">
                <a:solidFill>
                  <a:schemeClr val="dk1"/>
                </a:solidFill>
                <a:latin typeface="Consolas"/>
                <a:ea typeface="Consolas"/>
                <a:cs typeface="Consolas"/>
                <a:sym typeface="Consolas"/>
              </a:rPr>
              <a:t>checkout</a:t>
            </a:r>
            <a:r>
              <a:rPr lang="en">
                <a:solidFill>
                  <a:schemeClr val="dk1"/>
                </a:solidFill>
              </a:rPr>
              <a:t> directly to the merge-receiving branch if you know its name. </a:t>
            </a:r>
            <a:endParaRPr>
              <a:solidFill>
                <a:schemeClr val="dk1"/>
              </a:solidFill>
            </a:endParaRPr>
          </a:p>
          <a:p>
            <a:pPr indent="0" lvl="0" marL="9144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Make sure the receiving branch and the merging branch are up to date with the latest remote changes. Execute</a:t>
            </a:r>
            <a:r>
              <a:rPr lang="en">
                <a:solidFill>
                  <a:schemeClr val="dk1"/>
                </a:solidFill>
                <a:latin typeface="Courier New"/>
                <a:ea typeface="Courier New"/>
                <a:cs typeface="Courier New"/>
                <a:sym typeface="Courier New"/>
              </a:rPr>
              <a:t> </a:t>
            </a:r>
            <a:r>
              <a:rPr lang="en">
                <a:solidFill>
                  <a:schemeClr val="dk1"/>
                </a:solidFill>
                <a:latin typeface="Consolas"/>
                <a:ea typeface="Consolas"/>
                <a:cs typeface="Consolas"/>
                <a:sym typeface="Consolas"/>
              </a:rPr>
              <a:t>git fetch</a:t>
            </a:r>
            <a:r>
              <a:rPr lang="en">
                <a:solidFill>
                  <a:schemeClr val="dk1"/>
                </a:solidFill>
              </a:rPr>
              <a:t> to pull the latest remote commits. Once the fetch is complete, ensure the master branch has the latest updates by executing </a:t>
            </a:r>
            <a:r>
              <a:rPr lang="en">
                <a:solidFill>
                  <a:schemeClr val="dk1"/>
                </a:solidFill>
                <a:latin typeface="Consolas"/>
                <a:ea typeface="Consolas"/>
                <a:cs typeface="Consolas"/>
                <a:sym typeface="Consolas"/>
              </a:rPr>
              <a:t>git pull</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Now, a merge can be initiated by executing </a:t>
            </a:r>
            <a:r>
              <a:rPr lang="en">
                <a:solidFill>
                  <a:schemeClr val="dk1"/>
                </a:solidFill>
                <a:latin typeface="Consolas"/>
                <a:ea typeface="Consolas"/>
                <a:cs typeface="Consolas"/>
                <a:sym typeface="Consolas"/>
              </a:rPr>
              <a:t>git merge &lt;branch name&gt;</a:t>
            </a:r>
            <a:r>
              <a:rPr lang="en">
                <a:solidFill>
                  <a:schemeClr val="dk1"/>
                </a:solidFill>
              </a:rPr>
              <a:t>, whereby </a:t>
            </a:r>
            <a:r>
              <a:rPr lang="en">
                <a:solidFill>
                  <a:schemeClr val="dk1"/>
                </a:solidFill>
                <a:latin typeface="Consolas"/>
                <a:ea typeface="Consolas"/>
                <a:cs typeface="Consolas"/>
                <a:sym typeface="Consolas"/>
              </a:rPr>
              <a:t>&lt;branch name&gt;</a:t>
            </a:r>
            <a:r>
              <a:rPr lang="en">
                <a:solidFill>
                  <a:schemeClr val="dk1"/>
                </a:solidFill>
                <a:latin typeface="Courier New"/>
                <a:ea typeface="Courier New"/>
                <a:cs typeface="Courier New"/>
                <a:sym typeface="Courier New"/>
              </a:rPr>
              <a:t> </a:t>
            </a:r>
            <a:r>
              <a:rPr lang="en">
                <a:solidFill>
                  <a:schemeClr val="dk1"/>
                </a:solidFill>
              </a:rPr>
              <a:t>is the name of the branch that will be merged into the receiving branch.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Once the merge is completed, deleting the branch you created is not necessary; however, i</a:t>
            </a:r>
            <a:r>
              <a:rPr lang="en">
                <a:solidFill>
                  <a:srgbClr val="24292E"/>
                </a:solidFill>
                <a:highlight>
                  <a:schemeClr val="lt1"/>
                </a:highlight>
              </a:rPr>
              <a:t>t is best practice to prune unneeded branches.</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7286c5cc72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286c5cc7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6.2</a:t>
            </a:r>
            <a:endParaRPr>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7394ae4613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394ae4613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6.2</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Tell students that so far they have only added files using the GitHub website, which works well when just dealing with one or two files. What happens when multiple files need to be quickly added?</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command line comes to the rescue!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Have students follow along with creating a repo and adding files with Terminal/git-bash.</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Create a new repo.</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7394ae4613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394ae4613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6.2</a:t>
            </a:r>
            <a:endParaRPr sz="1200">
              <a:solidFill>
                <a:srgbClr val="24292E"/>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they are done ask the class to navigate </a:t>
            </a:r>
            <a:r>
              <a:rPr lang="en" sz="1200">
                <a:solidFill>
                  <a:srgbClr val="24292E"/>
                </a:solidFill>
                <a:highlight>
                  <a:schemeClr val="lt1"/>
                </a:highlight>
              </a:rPr>
              <a:t>to the repo on </a:t>
            </a:r>
            <a:r>
              <a:rPr lang="en" sz="1200">
                <a:solidFill>
                  <a:srgbClr val="0366D6"/>
                </a:solidFill>
                <a:highlight>
                  <a:schemeClr val="lt1"/>
                </a:highlight>
                <a:uFill>
                  <a:noFill/>
                </a:uFill>
                <a:hlinkClick r:id="rId2">
                  <a:extLst>
                    <a:ext uri="{A12FA001-AC4F-418D-AE19-62706E023703}">
                      <ahyp:hlinkClr val="tx"/>
                    </a:ext>
                  </a:extLst>
                </a:hlinkClick>
              </a:rPr>
              <a:t>Github.com</a:t>
            </a:r>
            <a:r>
              <a:rPr lang="en" sz="1200">
                <a:solidFill>
                  <a:srgbClr val="24292E"/>
                </a:solidFill>
                <a:highlight>
                  <a:schemeClr val="lt1"/>
                </a:highlight>
              </a:rPr>
              <a:t> to see that the changes have been pushed up.</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565d2eb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565d2eb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6.2</a:t>
            </a:r>
            <a:endParaRPr sz="1200">
              <a:solidFill>
                <a:srgbClr val="24292E"/>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they are done ask the class to navigate </a:t>
            </a:r>
            <a:r>
              <a:rPr lang="en" sz="1200">
                <a:solidFill>
                  <a:srgbClr val="24292E"/>
                </a:solidFill>
                <a:highlight>
                  <a:schemeClr val="lt1"/>
                </a:highlight>
              </a:rPr>
              <a:t>to the repo on </a:t>
            </a:r>
            <a:r>
              <a:rPr lang="en" sz="1200">
                <a:solidFill>
                  <a:srgbClr val="0366D6"/>
                </a:solidFill>
                <a:highlight>
                  <a:schemeClr val="lt1"/>
                </a:highlight>
                <a:uFill>
                  <a:noFill/>
                </a:uFill>
                <a:hlinkClick r:id="rId2">
                  <a:extLst>
                    <a:ext uri="{A12FA001-AC4F-418D-AE19-62706E023703}">
                      <ahyp:hlinkClr val="tx"/>
                    </a:ext>
                  </a:extLst>
                </a:hlinkClick>
              </a:rPr>
              <a:t>Github.com</a:t>
            </a:r>
            <a:r>
              <a:rPr lang="en" sz="1200">
                <a:solidFill>
                  <a:srgbClr val="24292E"/>
                </a:solidFill>
                <a:highlight>
                  <a:schemeClr val="lt1"/>
                </a:highlight>
              </a:rPr>
              <a:t> to see that the changes have been pushed up.</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7286c5cc72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7286c5cc72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6.3</a:t>
            </a:r>
            <a:endParaRPr>
              <a:solidFill>
                <a:schemeClr val="dk1"/>
              </a:solidFill>
            </a:endParaRPr>
          </a:p>
          <a:p>
            <a:pPr indent="0" lvl="0" marL="45720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7394ae4613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7394ae4613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6.3</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7286c5cc72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7286c5cc72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6.4</a:t>
            </a:r>
            <a:endParaRPr>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3-Hour Adjustment: This review activity is now an Everyone Do.</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Spend only 15 minutes on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Use the review section as guidance for talking points as you live-code along with the students.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Be sure to take your time and answer all student questions along the way.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Ask students for any questions students may have and take a few minutes to review any commands which weren't clear. Offer to help students with this throughout the day and during office hours.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to students that this will be the new, primary way of submitting homework to GitHub (no more manual uploads!).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Reassure them that it's ok if this take some time to figure out. By the end of the course, they will be git ninjas!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Encourage students to continue to add and commit their activities today into a repo for additional practice.</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7264c2ca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7264c2ca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rPr>
              <a:t>Note: This is slide combines lesson 7.1 </a:t>
            </a:r>
            <a:r>
              <a:rPr lang="en" sz="1200">
                <a:solidFill>
                  <a:srgbClr val="FF0000"/>
                </a:solidFill>
              </a:rPr>
              <a:t>AND</a:t>
            </a:r>
            <a:r>
              <a:rPr lang="en" sz="1200">
                <a:solidFill>
                  <a:srgbClr val="24292E"/>
                </a:solidFill>
              </a:rPr>
              <a:t> 7.2 </a:t>
            </a:r>
            <a:endParaRPr sz="1200">
              <a:solidFill>
                <a:srgbClr val="24292E"/>
              </a:solidFill>
            </a:endParaRPr>
          </a:p>
          <a:p>
            <a:pPr indent="0" lvl="0" marL="0" rtl="0" algn="l">
              <a:spcBef>
                <a:spcPts val="0"/>
              </a:spcBef>
              <a:spcAft>
                <a:spcPts val="0"/>
              </a:spcAft>
              <a:buNone/>
            </a:pPr>
            <a:r>
              <a:t/>
            </a:r>
            <a:endParaRPr sz="1200">
              <a:solidFill>
                <a:srgbClr val="24292E"/>
              </a:solidFill>
            </a:endParaRPr>
          </a:p>
          <a:p>
            <a:pPr indent="0" lvl="0" marL="0" rtl="0" algn="l">
              <a:spcBef>
                <a:spcPts val="0"/>
              </a:spcBef>
              <a:spcAft>
                <a:spcPts val="0"/>
              </a:spcAft>
              <a:buNone/>
            </a:pPr>
            <a:r>
              <a:rPr lang="en" sz="1200">
                <a:solidFill>
                  <a:srgbClr val="24292E"/>
                </a:solidFill>
              </a:rPr>
              <a:t>Leave this slide running while you run </a:t>
            </a:r>
            <a:r>
              <a:rPr lang="en" sz="1200">
                <a:solidFill>
                  <a:srgbClr val="FF0000"/>
                </a:solidFill>
              </a:rPr>
              <a:t>WHOLE</a:t>
            </a:r>
            <a:r>
              <a:rPr lang="en" sz="1200">
                <a:solidFill>
                  <a:srgbClr val="24292E"/>
                </a:solidFill>
              </a:rPr>
              <a:t> lesson 7 </a:t>
            </a:r>
            <a:endParaRPr sz="1200">
              <a:solidFill>
                <a:srgbClr val="24292E"/>
              </a:solidFill>
            </a:endParaRPr>
          </a:p>
          <a:p>
            <a:pPr indent="0" lvl="0" marL="0" rtl="0" algn="l">
              <a:spcBef>
                <a:spcPts val="0"/>
              </a:spcBef>
              <a:spcAft>
                <a:spcPts val="0"/>
              </a:spcAft>
              <a:buNone/>
            </a:pPr>
            <a:r>
              <a:t/>
            </a:r>
            <a:endParaRPr sz="1200">
              <a:solidFill>
                <a:srgbClr val="24292E"/>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Before finishing up for the night,</a:t>
            </a:r>
            <a:r>
              <a:rPr lang="en" sz="1200">
                <a:solidFill>
                  <a:srgbClr val="FF0000"/>
                </a:solidFill>
                <a:highlight>
                  <a:srgbClr val="FFFFFF"/>
                </a:highlight>
              </a:rPr>
              <a:t> slack out</a:t>
            </a:r>
            <a:r>
              <a:rPr lang="en" sz="1200">
                <a:solidFill>
                  <a:schemeClr val="dk1"/>
                </a:solidFill>
                <a:highlight>
                  <a:srgbClr val="FFFFFF"/>
                </a:highlight>
              </a:rPr>
              <a:t> the </a:t>
            </a:r>
            <a:r>
              <a:rPr lang="en" sz="1200">
                <a:solidFill>
                  <a:srgbClr val="0366D6"/>
                </a:solidFill>
                <a:highlight>
                  <a:srgbClr val="FFFFFF"/>
                </a:highlight>
                <a:uFill>
                  <a:noFill/>
                </a:uFill>
                <a:hlinkClick r:id="rId2">
                  <a:extLst>
                    <a:ext uri="{A12FA001-AC4F-418D-AE19-62706E023703}">
                      <ahyp:hlinkClr val="tx"/>
                    </a:ext>
                  </a:extLst>
                </a:hlinkClick>
              </a:rPr>
              <a:t>Video Guide</a:t>
            </a:r>
            <a:r>
              <a:rPr lang="en" sz="1200">
                <a:solidFill>
                  <a:schemeClr val="dk1"/>
                </a:solidFill>
                <a:highlight>
                  <a:srgbClr val="FFFFFF"/>
                </a:highlight>
              </a:rPr>
              <a:t> containing walkthroughs of this week's key activities. Encourage students to review them later and utilize office hours if they have further questions.</a:t>
            </a:r>
            <a:endParaRPr sz="1200">
              <a:solidFill>
                <a:schemeClr val="dk1"/>
              </a:solidFill>
              <a:highlight>
                <a:srgbClr val="FFFFFF"/>
              </a:highlight>
            </a:endParaRPr>
          </a:p>
          <a:p>
            <a:pPr indent="0" lvl="0" marL="0" rtl="0" algn="l">
              <a:lnSpc>
                <a:spcPct val="150000"/>
              </a:lnSpc>
              <a:spcBef>
                <a:spcPts val="2300"/>
              </a:spcBef>
              <a:spcAft>
                <a:spcPts val="0"/>
              </a:spcAft>
              <a:buClr>
                <a:schemeClr val="dk1"/>
              </a:buClr>
              <a:buSzPts val="1100"/>
              <a:buFont typeface="Arial"/>
              <a:buNone/>
            </a:pPr>
            <a:r>
              <a:rPr lang="en" sz="1450">
                <a:solidFill>
                  <a:schemeClr val="dk1"/>
                </a:solidFill>
                <a:highlight>
                  <a:srgbClr val="FFFFFF"/>
                </a:highlight>
              </a:rPr>
              <a:t>✏️</a:t>
            </a:r>
            <a:r>
              <a:rPr lang="en" sz="1200">
                <a:solidFill>
                  <a:schemeClr val="dk1"/>
                </a:solidFill>
                <a:highlight>
                  <a:srgbClr val="FFFFFF"/>
                </a:highlight>
              </a:rPr>
              <a:t> 7.2 Extra Do: Additional Activities</a:t>
            </a:r>
            <a:endParaRPr sz="1200">
              <a:solidFill>
                <a:schemeClr val="dk1"/>
              </a:solidFill>
              <a:highlight>
                <a:srgbClr val="FFFFFF"/>
              </a:highlight>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highlight>
                  <a:srgbClr val="FFFFFF"/>
                </a:highlight>
              </a:rPr>
              <a:t>If class finishes ahead of schedule, or during office hours, let students know that there are some additional challenging exercises to work for those that are ready. For students that still have question there will be time to get additional help from TA's and the instructor.</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Supplemental exercises: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rgbClr val="FF0000"/>
                </a:solidFill>
                <a:highlight>
                  <a:srgbClr val="FFFFFF"/>
                </a:highlight>
              </a:rPr>
              <a:t>Slack</a:t>
            </a:r>
            <a:r>
              <a:rPr lang="en" sz="1200">
                <a:solidFill>
                  <a:schemeClr val="dk1"/>
                </a:solidFill>
                <a:highlight>
                  <a:srgbClr val="FFFFFF"/>
                </a:highlight>
              </a:rPr>
              <a:t> these out in case they need it! </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Char char="○"/>
            </a:pPr>
            <a:r>
              <a:rPr lang="en" sz="1200">
                <a:solidFill>
                  <a:srgbClr val="0366D6"/>
                </a:solidFill>
                <a:highlight>
                  <a:srgbClr val="FFFFFF"/>
                </a:highlight>
                <a:uFill>
                  <a:noFill/>
                </a:uFill>
                <a:hlinkClick r:id="rId3">
                  <a:extLst>
                    <a:ext uri="{A12FA001-AC4F-418D-AE19-62706E023703}">
                      <ahyp:hlinkClr val="tx"/>
                    </a:ext>
                  </a:extLst>
                </a:hlinkClick>
              </a:rPr>
              <a:t>ADVANCED_Ins_Set_Operations</a:t>
            </a:r>
            <a:endParaRPr sz="1200">
              <a:solidFill>
                <a:srgbClr val="0366D6"/>
              </a:solidFill>
              <a:highlight>
                <a:srgbClr val="FFFFFF"/>
              </a:highlight>
            </a:endParaRPr>
          </a:p>
          <a:p>
            <a:pPr indent="-304800" lvl="1" marL="914400" rtl="0" algn="l">
              <a:lnSpc>
                <a:spcPct val="115000"/>
              </a:lnSpc>
              <a:spcBef>
                <a:spcPts val="0"/>
              </a:spcBef>
              <a:spcAft>
                <a:spcPts val="0"/>
              </a:spcAft>
              <a:buClr>
                <a:schemeClr val="dk1"/>
              </a:buClr>
              <a:buSzPts val="1200"/>
              <a:buChar char="○"/>
            </a:pPr>
            <a:r>
              <a:rPr lang="en" sz="1200">
                <a:solidFill>
                  <a:srgbClr val="0366D6"/>
                </a:solidFill>
                <a:highlight>
                  <a:srgbClr val="FFFFFF"/>
                </a:highlight>
                <a:uFill>
                  <a:noFill/>
                </a:uFill>
                <a:hlinkClick r:id="rId4">
                  <a:extLst>
                    <a:ext uri="{A12FA001-AC4F-418D-AE19-62706E023703}">
                      <ahyp:hlinkClr val="tx"/>
                    </a:ext>
                  </a:extLst>
                </a:hlinkClick>
              </a:rPr>
              <a:t>ADVANCED_Stu_Resume_Analysis</a:t>
            </a:r>
            <a:endParaRPr sz="1200">
              <a:solidFill>
                <a:srgbClr val="0366D6"/>
              </a:solidFill>
              <a:highlight>
                <a:srgbClr val="FFFFFF"/>
              </a:highlight>
            </a:endParaRPr>
          </a:p>
          <a:p>
            <a:pPr indent="-304800" lvl="1" marL="914400" rtl="0" algn="l">
              <a:lnSpc>
                <a:spcPct val="115000"/>
              </a:lnSpc>
              <a:spcBef>
                <a:spcPts val="0"/>
              </a:spcBef>
              <a:spcAft>
                <a:spcPts val="0"/>
              </a:spcAft>
              <a:buClr>
                <a:schemeClr val="dk1"/>
              </a:buClr>
              <a:buSzPts val="1200"/>
              <a:buChar char="○"/>
            </a:pPr>
            <a:r>
              <a:rPr lang="en" sz="1200">
                <a:solidFill>
                  <a:srgbClr val="0366D6"/>
                </a:solidFill>
                <a:highlight>
                  <a:srgbClr val="FFFFFF"/>
                </a:highlight>
                <a:uFill>
                  <a:noFill/>
                </a:uFill>
                <a:hlinkClick r:id="rId5">
                  <a:extLst>
                    <a:ext uri="{A12FA001-AC4F-418D-AE19-62706E023703}">
                      <ahyp:hlinkClr val="tx"/>
                    </a:ext>
                  </a:extLst>
                </a:hlinkClick>
              </a:rPr>
              <a:t>ADVANCED_Stu_UUID_Generator</a:t>
            </a:r>
            <a:endParaRPr sz="1200">
              <a:solidFill>
                <a:srgbClr val="0366D6"/>
              </a:solidFill>
              <a:highlight>
                <a:srgbClr val="FFFFFF"/>
              </a:highlight>
            </a:endParaRPr>
          </a:p>
          <a:p>
            <a:pPr indent="-304800" lvl="1" marL="914400" rtl="0" algn="l">
              <a:lnSpc>
                <a:spcPct val="115000"/>
              </a:lnSpc>
              <a:spcBef>
                <a:spcPts val="0"/>
              </a:spcBef>
              <a:spcAft>
                <a:spcPts val="0"/>
              </a:spcAft>
              <a:buClr>
                <a:schemeClr val="dk1"/>
              </a:buClr>
              <a:buSzPts val="1200"/>
              <a:buChar char="○"/>
            </a:pPr>
            <a:r>
              <a:rPr lang="en" sz="1200">
                <a:solidFill>
                  <a:srgbClr val="0366D6"/>
                </a:solidFill>
                <a:highlight>
                  <a:srgbClr val="FFFFFF"/>
                </a:highlight>
                <a:uFill>
                  <a:noFill/>
                </a:uFill>
                <a:hlinkClick r:id="rId6">
                  <a:extLst>
                    <a:ext uri="{A12FA001-AC4F-418D-AE19-62706E023703}">
                      <ahyp:hlinkClr val="tx"/>
                    </a:ext>
                  </a:extLst>
                </a:hlinkClick>
              </a:rPr>
              <a:t>Stu_Email</a:t>
            </a:r>
            <a:endParaRPr sz="1200">
              <a:solidFill>
                <a:srgbClr val="0366D6"/>
              </a:solidFill>
              <a:highlight>
                <a:srgbClr val="FFFFFF"/>
              </a:highlight>
            </a:endParaRPr>
          </a:p>
          <a:p>
            <a:pPr indent="0" lvl="0" marL="0" rtl="0" algn="l">
              <a:lnSpc>
                <a:spcPct val="115000"/>
              </a:lnSpc>
              <a:spcBef>
                <a:spcPts val="2300"/>
              </a:spcBef>
              <a:spcAft>
                <a:spcPts val="0"/>
              </a:spcAft>
              <a:buNone/>
            </a:pPr>
            <a:r>
              <a:t/>
            </a:r>
            <a:endParaRPr>
              <a:solidFill>
                <a:srgbClr val="0366D6"/>
              </a:solidFill>
            </a:endParaRPr>
          </a:p>
          <a:p>
            <a:pPr indent="0" lvl="0" marL="0" rtl="0" algn="l">
              <a:spcBef>
                <a:spcPts val="0"/>
              </a:spcBef>
              <a:spcAft>
                <a:spcPts val="0"/>
              </a:spcAft>
              <a:buNone/>
            </a:pPr>
            <a:r>
              <a:t/>
            </a:r>
            <a:endParaRPr sz="1200">
              <a:solidFill>
                <a:srgbClr val="24292E"/>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389476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389476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2785e4cf0_0_5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2785e4cf0_0_5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as the review is now an </a:t>
            </a:r>
            <a:r>
              <a:rPr b="1" lang="en" sz="1200"/>
              <a:t>Everyone Do Activity! </a:t>
            </a:r>
            <a:endParaRPr b="1" sz="1200"/>
          </a:p>
          <a:p>
            <a:pPr indent="0" lvl="0" marL="0" rtl="0" algn="l">
              <a:lnSpc>
                <a:spcPct val="115000"/>
              </a:lnSpc>
              <a:spcBef>
                <a:spcPts val="1200"/>
              </a:spcBef>
              <a:spcAft>
                <a:spcPts val="0"/>
              </a:spcAft>
              <a:buNone/>
            </a:pPr>
            <a:r>
              <a:rPr b="1" lang="en" sz="1200"/>
              <a:t>OR</a:t>
            </a:r>
            <a:endParaRPr b="1" sz="1200"/>
          </a:p>
          <a:p>
            <a:pPr indent="0" lvl="0" marL="0" rtl="0" algn="l">
              <a:lnSpc>
                <a:spcPct val="115000"/>
              </a:lnSpc>
              <a:spcBef>
                <a:spcPts val="1200"/>
              </a:spcBef>
              <a:spcAft>
                <a:spcPts val="0"/>
              </a:spcAft>
              <a:buNone/>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cereal_solved.py</a:t>
            </a:r>
            <a:r>
              <a:rPr lang="en" sz="1200">
                <a:solidFill>
                  <a:srgbClr val="24292E"/>
                </a:solidFill>
              </a:rPr>
              <a:t> (code below) and walk through the code with the class, answering whatever questions students have.</a:t>
            </a:r>
            <a:endParaRPr sz="1200">
              <a:solidFill>
                <a:srgbClr val="24292E"/>
              </a:solidFill>
            </a:endParaRPr>
          </a:p>
          <a:p>
            <a:pPr indent="0" lvl="0" marL="0" rtl="0" algn="l">
              <a:lnSpc>
                <a:spcPct val="142857"/>
              </a:lnSpc>
              <a:spcBef>
                <a:spcPts val="1200"/>
              </a:spcBef>
              <a:spcAft>
                <a:spcPts val="0"/>
              </a:spcAft>
              <a:buNone/>
            </a:pPr>
            <a:r>
              <a:rPr lang="en" sz="900">
                <a:solidFill>
                  <a:srgbClr val="D73A49"/>
                </a:solidFill>
                <a:highlight>
                  <a:srgbClr val="FFFFFF"/>
                </a:highlight>
                <a:latin typeface="Consolas"/>
                <a:ea typeface="Consolas"/>
                <a:cs typeface="Consolas"/>
                <a:sym typeface="Consolas"/>
              </a:rPr>
              <a:t>import</a:t>
            </a:r>
            <a:r>
              <a:rPr lang="en" sz="900">
                <a:solidFill>
                  <a:srgbClr val="24292E"/>
                </a:solidFill>
                <a:highlight>
                  <a:srgbClr val="FFFFFF"/>
                </a:highlight>
                <a:latin typeface="Consolas"/>
                <a:ea typeface="Consolas"/>
                <a:cs typeface="Consolas"/>
                <a:sym typeface="Consolas"/>
              </a:rPr>
              <a:t> os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import</a:t>
            </a:r>
            <a:r>
              <a:rPr lang="en" sz="900">
                <a:solidFill>
                  <a:srgbClr val="24292E"/>
                </a:solidFill>
                <a:highlight>
                  <a:srgbClr val="FFFFFF"/>
                </a:highlight>
                <a:latin typeface="Consolas"/>
                <a:ea typeface="Consolas"/>
                <a:cs typeface="Consolas"/>
                <a:sym typeface="Consolas"/>
              </a:rPr>
              <a:t> csv</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cereal_csv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os.path.</a:t>
            </a:r>
            <a:r>
              <a:rPr lang="en" sz="900">
                <a:solidFill>
                  <a:srgbClr val="6F42C1"/>
                </a:solidFill>
                <a:highlight>
                  <a:srgbClr val="FFFFFF"/>
                </a:highlight>
                <a:latin typeface="Consolas"/>
                <a:ea typeface="Consolas"/>
                <a:cs typeface="Consolas"/>
                <a:sym typeface="Consolas"/>
              </a:rPr>
              <a:t>join</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032F62"/>
                </a:solidFill>
                <a:highlight>
                  <a:srgbClr val="FFFFFF"/>
                </a:highlight>
                <a:latin typeface="Consolas"/>
                <a:ea typeface="Consolas"/>
                <a:cs typeface="Consolas"/>
                <a:sym typeface="Consolas"/>
              </a:rPr>
              <a:t>"Resources"</a:t>
            </a:r>
            <a:r>
              <a:rPr lang="en" sz="900">
                <a:solidFill>
                  <a:srgbClr val="24292E"/>
                </a:solidFill>
                <a:highlight>
                  <a:srgbClr val="FFFFFF"/>
                </a:highlight>
                <a:latin typeface="Consolas"/>
                <a:ea typeface="Consolas"/>
                <a:cs typeface="Consolas"/>
                <a:sym typeface="Consolas"/>
              </a:rPr>
              <a:t>, </a:t>
            </a:r>
            <a:r>
              <a:rPr lang="en" sz="900">
                <a:solidFill>
                  <a:srgbClr val="032F62"/>
                </a:solidFill>
                <a:highlight>
                  <a:srgbClr val="FFFFFF"/>
                </a:highlight>
                <a:latin typeface="Consolas"/>
                <a:ea typeface="Consolas"/>
                <a:cs typeface="Consolas"/>
                <a:sym typeface="Consolas"/>
              </a:rPr>
              <a:t>"cereal.csv"</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Open and read csv</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with</a:t>
            </a: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open</a:t>
            </a:r>
            <a:r>
              <a:rPr lang="en" sz="900">
                <a:solidFill>
                  <a:srgbClr val="24292E"/>
                </a:solidFill>
                <a:highlight>
                  <a:srgbClr val="FFFFFF"/>
                </a:highlight>
                <a:latin typeface="Consolas"/>
                <a:ea typeface="Consolas"/>
                <a:cs typeface="Consolas"/>
                <a:sym typeface="Consolas"/>
              </a:rPr>
              <a:t>(cereal_csv) </a:t>
            </a:r>
            <a:r>
              <a:rPr lang="en" sz="900">
                <a:solidFill>
                  <a:srgbClr val="D73A49"/>
                </a:solidFill>
                <a:highlight>
                  <a:srgbClr val="FFFFFF"/>
                </a:highlight>
                <a:latin typeface="Consolas"/>
                <a:ea typeface="Consolas"/>
                <a:cs typeface="Consolas"/>
                <a:sym typeface="Consolas"/>
              </a:rPr>
              <a:t>as</a:t>
            </a:r>
            <a:r>
              <a:rPr lang="en" sz="900">
                <a:solidFill>
                  <a:srgbClr val="24292E"/>
                </a:solidFill>
                <a:highlight>
                  <a:srgbClr val="FFFFFF"/>
                </a:highlight>
                <a:latin typeface="Consolas"/>
                <a:ea typeface="Consolas"/>
                <a:cs typeface="Consolas"/>
                <a:sym typeface="Consolas"/>
              </a:rPr>
              <a:t> csvfile: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csvreader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csv.</a:t>
            </a:r>
            <a:r>
              <a:rPr lang="en" sz="900">
                <a:solidFill>
                  <a:srgbClr val="6F42C1"/>
                </a:solidFill>
                <a:highlight>
                  <a:srgbClr val="FFFFFF"/>
                </a:highlight>
                <a:latin typeface="Consolas"/>
                <a:ea typeface="Consolas"/>
                <a:cs typeface="Consolas"/>
                <a:sym typeface="Consolas"/>
              </a:rPr>
              <a:t>reader</a:t>
            </a:r>
            <a:r>
              <a:rPr lang="en" sz="900">
                <a:solidFill>
                  <a:srgbClr val="24292E"/>
                </a:solidFill>
                <a:highlight>
                  <a:srgbClr val="FFFFFF"/>
                </a:highlight>
                <a:latin typeface="Consolas"/>
                <a:ea typeface="Consolas"/>
                <a:cs typeface="Consolas"/>
                <a:sym typeface="Consolas"/>
              </a:rPr>
              <a:t>(csvfile, delimiter</a:t>
            </a:r>
            <a:r>
              <a:rPr lang="en" sz="900">
                <a:solidFill>
                  <a:srgbClr val="005CC5"/>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Read the header row first (skip this part if there is no header)</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csv_header </a:t>
            </a:r>
            <a:r>
              <a:rPr lang="en" sz="900">
                <a:solidFill>
                  <a:srgbClr val="005CC5"/>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next</a:t>
            </a:r>
            <a:r>
              <a:rPr lang="en" sz="900">
                <a:solidFill>
                  <a:srgbClr val="24292E"/>
                </a:solidFill>
                <a:highlight>
                  <a:srgbClr val="FFFFFF"/>
                </a:highlight>
                <a:latin typeface="Consolas"/>
                <a:ea typeface="Consolas"/>
                <a:cs typeface="Consolas"/>
                <a:sym typeface="Consolas"/>
              </a:rPr>
              <a:t>(csvfile)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f"Header: </a:t>
            </a:r>
            <a:r>
              <a:rPr lang="en" sz="900">
                <a:solidFill>
                  <a:srgbClr val="24292E"/>
                </a:solidFill>
                <a:highlight>
                  <a:srgbClr val="FFFFFF"/>
                </a:highlight>
                <a:latin typeface="Consolas"/>
                <a:ea typeface="Consolas"/>
                <a:cs typeface="Consolas"/>
                <a:sym typeface="Consolas"/>
              </a:rPr>
              <a:t>{csv_header}</a:t>
            </a:r>
            <a:r>
              <a:rPr lang="en" sz="900">
                <a:solidFill>
                  <a:srgbClr val="032F62"/>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Read through each row of data after the header</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for</a:t>
            </a:r>
            <a:r>
              <a:rPr lang="en" sz="900">
                <a:solidFill>
                  <a:srgbClr val="24292E"/>
                </a:solidFill>
                <a:highlight>
                  <a:srgbClr val="FFFFFF"/>
                </a:highlight>
                <a:latin typeface="Consolas"/>
                <a:ea typeface="Consolas"/>
                <a:cs typeface="Consolas"/>
                <a:sym typeface="Consolas"/>
              </a:rPr>
              <a:t> row </a:t>
            </a:r>
            <a:r>
              <a:rPr lang="en" sz="900">
                <a:solidFill>
                  <a:srgbClr val="005CC5"/>
                </a:solidFill>
                <a:highlight>
                  <a:srgbClr val="FFFFFF"/>
                </a:highlight>
                <a:latin typeface="Consolas"/>
                <a:ea typeface="Consolas"/>
                <a:cs typeface="Consolas"/>
                <a:sym typeface="Consolas"/>
              </a:rPr>
              <a:t>in</a:t>
            </a:r>
            <a:r>
              <a:rPr lang="en" sz="900">
                <a:solidFill>
                  <a:srgbClr val="24292E"/>
                </a:solidFill>
                <a:highlight>
                  <a:srgbClr val="FFFFFF"/>
                </a:highlight>
                <a:latin typeface="Consolas"/>
                <a:ea typeface="Consolas"/>
                <a:cs typeface="Consolas"/>
                <a:sym typeface="Consolas"/>
              </a:rPr>
              <a:t> csvreader:</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Convert row to float and compare to grams of fiber</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float</a:t>
            </a:r>
            <a:r>
              <a:rPr lang="en" sz="900">
                <a:solidFill>
                  <a:srgbClr val="24292E"/>
                </a:solidFill>
                <a:highlight>
                  <a:srgbClr val="FFFFFF"/>
                </a:highlight>
                <a:latin typeface="Consolas"/>
                <a:ea typeface="Consolas"/>
                <a:cs typeface="Consolas"/>
                <a:sym typeface="Consolas"/>
              </a:rPr>
              <a:t>(row[</a:t>
            </a:r>
            <a:r>
              <a:rPr lang="en" sz="900">
                <a:solidFill>
                  <a:srgbClr val="005CC5"/>
                </a:solidFill>
                <a:highlight>
                  <a:srgbClr val="FFFFFF"/>
                </a:highlight>
                <a:latin typeface="Consolas"/>
                <a:ea typeface="Consolas"/>
                <a:cs typeface="Consolas"/>
                <a:sym typeface="Consolas"/>
              </a:rPr>
              <a:t>7</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&gt;=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5</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F42C1"/>
                </a:solidFill>
                <a:highlight>
                  <a:srgbClr val="FFFFFF"/>
                </a:highlight>
                <a:latin typeface="Consolas"/>
                <a:ea typeface="Consolas"/>
                <a:cs typeface="Consolas"/>
                <a:sym typeface="Consolas"/>
              </a:rPr>
              <a:t>print</a:t>
            </a:r>
            <a:r>
              <a:rPr lang="en" sz="900">
                <a:solidFill>
                  <a:srgbClr val="24292E"/>
                </a:solidFill>
                <a:highlight>
                  <a:srgbClr val="FFFFFF"/>
                </a:highlight>
                <a:latin typeface="Consolas"/>
                <a:ea typeface="Consolas"/>
                <a:cs typeface="Consolas"/>
                <a:sym typeface="Consolas"/>
              </a:rPr>
              <a:t>(row)</a:t>
            </a:r>
            <a:endParaRPr sz="900">
              <a:solidFill>
                <a:srgbClr val="24292E"/>
              </a:solidFill>
              <a:highlight>
                <a:srgbClr val="FFFFFF"/>
              </a:highlight>
              <a:latin typeface="Consolas"/>
              <a:ea typeface="Consolas"/>
              <a:cs typeface="Consolas"/>
              <a:sym typeface="Consolas"/>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2785e4cf0_0_5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2785e4cf0_0_5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When you hit slide 10 o</a:t>
            </a:r>
            <a:r>
              <a:rPr lang="en">
                <a:solidFill>
                  <a:srgbClr val="24292E"/>
                </a:solidFill>
                <a:highlight>
                  <a:srgbClr val="FFFFFF"/>
                </a:highlight>
              </a:rPr>
              <a:t>pen up</a:t>
            </a:r>
            <a:r>
              <a:rPr lang="en" sz="1200">
                <a:solidFill>
                  <a:srgbClr val="24292E"/>
                </a:solidFill>
                <a:highlight>
                  <a:srgbClr val="FFFFFF"/>
                </a:highlight>
              </a:rPr>
              <a:t> </a:t>
            </a:r>
            <a:r>
              <a:rPr lang="en" sz="1200">
                <a:solidFill>
                  <a:srgbClr val="0366D6"/>
                </a:solidFill>
                <a:highlight>
                  <a:srgbClr val="FFFFFF"/>
                </a:highlight>
                <a:uFill>
                  <a:noFill/>
                </a:uFill>
                <a:hlinkClick r:id="rId2">
                  <a:extLst>
                    <a:ext uri="{A12FA001-AC4F-418D-AE19-62706E023703}">
                      <ahyp:hlinkClr val="tx"/>
                    </a:ext>
                  </a:extLst>
                </a:hlinkClick>
              </a:rPr>
              <a:t>dictionaries.py</a:t>
            </a:r>
            <a:r>
              <a:rPr lang="en"/>
              <a:t> and explain what you are going to do.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2785e4cf0_0_5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2785e4cf0_0_5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rPr b="1" lang="en" sz="800">
                <a:solidFill>
                  <a:srgbClr val="24292E"/>
                </a:solidFill>
                <a:highlight>
                  <a:srgbClr val="FFFFFF"/>
                </a:highlight>
              </a:rPr>
              <a:t>Note: background slide from ‘data-03-3-python-deeper-dive’ slide 6, and Einstein from ‘SQLAlchemy Daya 3’ slide 8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38947647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38947647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 </a:t>
            </a:r>
            <a:endParaRPr b="1">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4" name="Google Shape;54;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55" name="Google Shape;55;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59" name="Google Shape;59;p1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2" name="Google Shape;6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64" name="Google Shape;64;p14"/>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65" name="Google Shape;65;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66" name="Google Shape;66;p1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4"/>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4"/>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9" name="Google Shape;69;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2022 edX Boot Camps LLC. Confidential and Proprietary. All Rights Reserved.</a:t>
            </a:r>
            <a:r>
              <a:rPr lang="en" sz="600">
                <a:solidFill>
                  <a:schemeClr val="dk1"/>
                </a:solidFill>
              </a:rPr>
              <a:t>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70" name="Shape 70"/>
        <p:cNvGrpSpPr/>
        <p:nvPr/>
      </p:nvGrpSpPr>
      <p:grpSpPr>
        <a:xfrm>
          <a:off x="0" y="0"/>
          <a:ext cx="0" cy="0"/>
          <a:chOff x="0" y="0"/>
          <a:chExt cx="0" cy="0"/>
        </a:xfrm>
      </p:grpSpPr>
      <p:sp>
        <p:nvSpPr>
          <p:cNvPr id="71" name="Google Shape;71;p1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74" name="Google Shape;74;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 name="Google Shape;76;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 name="Google Shape;77;p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8" name="Google Shape;78;p15"/>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9" name="Google Shape;79;p1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3" name="Google Shape;83;p15"/>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4" name="Google Shape;84;p15"/>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85" name="Google Shape;85;p1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86" name="Google Shape;86;p15"/>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87" name="Google Shape;87;p15"/>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88" name="Google Shape;88;p15"/>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9" name="Shape 89"/>
        <p:cNvGrpSpPr/>
        <p:nvPr/>
      </p:nvGrpSpPr>
      <p:grpSpPr>
        <a:xfrm>
          <a:off x="0" y="0"/>
          <a:ext cx="0" cy="0"/>
          <a:chOff x="0" y="0"/>
          <a:chExt cx="0" cy="0"/>
        </a:xfrm>
      </p:grpSpPr>
      <p:sp>
        <p:nvSpPr>
          <p:cNvPr id="90" name="Google Shape;90;p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92" name="Google Shape;92;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 name="Google Shape;93;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 name="Google Shape;94;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 name="Google Shape;95;p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6" name="Google Shape;96;p1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97" name="Shape 97"/>
        <p:cNvGrpSpPr/>
        <p:nvPr/>
      </p:nvGrpSpPr>
      <p:grpSpPr>
        <a:xfrm>
          <a:off x="0" y="0"/>
          <a:ext cx="0" cy="0"/>
          <a:chOff x="0" y="0"/>
          <a:chExt cx="0" cy="0"/>
        </a:xfrm>
      </p:grpSpPr>
      <p:pic>
        <p:nvPicPr>
          <p:cNvPr id="98" name="Google Shape;98;p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 name="Google Shape;99;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17"/>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3" name="Google Shape;103;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04" name="Google Shape;104;p17"/>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5" name="Google Shape;105;p1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06"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8" name="Google Shape;108;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 name="Google Shape;110;p1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8"/>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3" name="Google Shape;113;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5" name="Google Shape;115;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6" name="Google Shape;116;p1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17" name="Shape 117"/>
        <p:cNvGrpSpPr/>
        <p:nvPr/>
      </p:nvGrpSpPr>
      <p:grpSpPr>
        <a:xfrm>
          <a:off x="0" y="0"/>
          <a:ext cx="0" cy="0"/>
          <a:chOff x="0" y="0"/>
          <a:chExt cx="0" cy="0"/>
        </a:xfrm>
      </p:grpSpPr>
      <p:pic>
        <p:nvPicPr>
          <p:cNvPr id="118" name="Google Shape;11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 name="Google Shape;119;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1" name="Google Shape;121;p1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22" name="Google Shape;122;p1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 name="Google Shape;125;p2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128" name="Shape 128"/>
        <p:cNvGrpSpPr/>
        <p:nvPr/>
      </p:nvGrpSpPr>
      <p:grpSpPr>
        <a:xfrm>
          <a:off x="0" y="0"/>
          <a:ext cx="0" cy="0"/>
          <a:chOff x="0" y="0"/>
          <a:chExt cx="0" cy="0"/>
        </a:xfrm>
      </p:grpSpPr>
      <p:pic>
        <p:nvPicPr>
          <p:cNvPr id="129" name="Google Shape;129;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1" name="Google Shape;131;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3">
    <p:spTree>
      <p:nvGrpSpPr>
        <p:cNvPr id="133" name="Shape 133"/>
        <p:cNvGrpSpPr/>
        <p:nvPr/>
      </p:nvGrpSpPr>
      <p:grpSpPr>
        <a:xfrm>
          <a:off x="0" y="0"/>
          <a:ext cx="0" cy="0"/>
          <a:chOff x="0" y="0"/>
          <a:chExt cx="0" cy="0"/>
        </a:xfrm>
      </p:grpSpPr>
      <p:pic>
        <p:nvPicPr>
          <p:cNvPr id="134" name="Google Shape;13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 name="Google Shape;135;p2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6" name="Google Shape;1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0.png"/><Relationship Id="rId4" Type="http://schemas.openxmlformats.org/officeDocument/2006/relationships/image" Target="../media/image2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6.gif"/><Relationship Id="rId4" Type="http://schemas.openxmlformats.org/officeDocument/2006/relationships/image" Target="../media/image38.gif"/><Relationship Id="rId5" Type="http://schemas.openxmlformats.org/officeDocument/2006/relationships/image" Target="../media/image4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2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docs.python.org/3/library/stdtypes.html#str.title" TargetMode="External"/><Relationship Id="rId4" Type="http://schemas.openxmlformats.org/officeDocument/2006/relationships/image" Target="../media/image1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2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s://en.wikipedia.org/wiki/Arithmetic_mean" TargetMode="External"/><Relationship Id="rId4" Type="http://schemas.openxmlformats.org/officeDocument/2006/relationships/image" Target="../media/image1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hyperlink" Target="http://www.youtube.com/watch?v=PyqcNX0NO_E" TargetMode="External"/><Relationship Id="rId5"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36.gif"/><Relationship Id="rId4" Type="http://schemas.openxmlformats.org/officeDocument/2006/relationships/image" Target="../media/image44.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49.gif"/><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50.png"/><Relationship Id="rId4" Type="http://schemas.openxmlformats.org/officeDocument/2006/relationships/image" Target="../media/image5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sz="1400"/>
              <a:t>Lesson 3.3</a:t>
            </a:r>
            <a:endParaRPr sz="1400"/>
          </a:p>
        </p:txBody>
      </p:sp>
      <p:sp>
        <p:nvSpPr>
          <p:cNvPr id="143" name="Google Shape;143;p2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Python Deeper Dive</a:t>
            </a:r>
            <a:endParaRPr/>
          </a:p>
        </p:txBody>
      </p:sp>
      <p:sp>
        <p:nvSpPr>
          <p:cNvPr id="144" name="Google Shape;144;p2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35" name="Google Shape;235;p32"/>
          <p:cNvSpPr txBox="1"/>
          <p:nvPr>
            <p:ph type="title"/>
          </p:nvPr>
        </p:nvSpPr>
        <p:spPr>
          <a:xfrm>
            <a:off x="-12300" y="0"/>
            <a:ext cx="4568400" cy="20646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00FF00"/>
                </a:solidFill>
                <a:latin typeface="Consolas"/>
                <a:ea typeface="Consolas"/>
                <a:cs typeface="Consolas"/>
                <a:sym typeface="Consolas"/>
              </a:rPr>
              <a:t>Let’s </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code</a:t>
            </a:r>
            <a:r>
              <a:rPr lang="en">
                <a:solidFill>
                  <a:srgbClr val="00FF00"/>
                </a:solidFill>
                <a:latin typeface="Consolas"/>
                <a:ea typeface="Consolas"/>
                <a:cs typeface="Consolas"/>
                <a:sym typeface="Consolas"/>
              </a:rPr>
              <a:t>...</a:t>
            </a:r>
            <a:endParaRPr>
              <a:solidFill>
                <a:srgbClr val="00FF00"/>
              </a:solidFill>
              <a:latin typeface="Consolas"/>
              <a:ea typeface="Consolas"/>
              <a:cs typeface="Consolas"/>
              <a:sym typeface="Consolas"/>
            </a:endParaRPr>
          </a:p>
        </p:txBody>
      </p:sp>
      <p:pic>
        <p:nvPicPr>
          <p:cNvPr id="236" name="Google Shape;236;p32"/>
          <p:cNvPicPr preferRelativeResize="0"/>
          <p:nvPr/>
        </p:nvPicPr>
        <p:blipFill>
          <a:blip r:embed="rId4">
            <a:alphaModFix/>
          </a:blip>
          <a:stretch>
            <a:fillRect/>
          </a:stretch>
        </p:blipFill>
        <p:spPr>
          <a:xfrm rot="-883911">
            <a:off x="4370896" y="1263310"/>
            <a:ext cx="1852257" cy="6358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Dictionaries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242" name="Google Shape;242;p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43" name="Google Shape;243;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33"/>
          <p:cNvSpPr txBox="1"/>
          <p:nvPr/>
        </p:nvSpPr>
        <p:spPr>
          <a:xfrm>
            <a:off x="-72700" y="800600"/>
            <a:ext cx="8288400" cy="33888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12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To initialize or create an empty dictionary we use the following syntax, </a:t>
            </a:r>
            <a:r>
              <a:rPr lang="en" sz="1200">
                <a:solidFill>
                  <a:srgbClr val="404040"/>
                </a:solidFill>
                <a:highlight>
                  <a:schemeClr val="lt2"/>
                </a:highlight>
                <a:latin typeface="Consolas"/>
                <a:ea typeface="Consolas"/>
                <a:cs typeface="Consolas"/>
                <a:sym typeface="Consolas"/>
              </a:rPr>
              <a:t>actors ={}</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24292E"/>
              </a:solidFill>
              <a:latin typeface="Roboto"/>
              <a:ea typeface="Roboto"/>
              <a:cs typeface="Roboto"/>
              <a:sym typeface="Roboto"/>
            </a:endParaRPr>
          </a:p>
          <a:p>
            <a:pPr indent="-317500" lvl="0" marL="914400" rtl="0" algn="l">
              <a:lnSpc>
                <a:spcPct val="115000"/>
              </a:lnSpc>
              <a:spcBef>
                <a:spcPts val="12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Or, you can create a dictionary with the built-in Python </a:t>
            </a:r>
            <a:r>
              <a:rPr lang="en" sz="1200">
                <a:solidFill>
                  <a:srgbClr val="404040"/>
                </a:solidFill>
                <a:highlight>
                  <a:schemeClr val="lt2"/>
                </a:highlight>
                <a:latin typeface="Consolas"/>
                <a:ea typeface="Consolas"/>
                <a:cs typeface="Consolas"/>
                <a:sym typeface="Consolas"/>
              </a:rPr>
              <a:t>dict()</a:t>
            </a:r>
            <a:r>
              <a:rPr lang="en">
                <a:solidFill>
                  <a:srgbClr val="24292E"/>
                </a:solidFill>
                <a:highlight>
                  <a:srgbClr val="FFFFFF"/>
                </a:highlight>
                <a:latin typeface="Roboto"/>
                <a:ea typeface="Roboto"/>
                <a:cs typeface="Roboto"/>
                <a:sym typeface="Roboto"/>
              </a:rPr>
              <a:t> function, </a:t>
            </a:r>
            <a:r>
              <a:rPr lang="en" sz="1200">
                <a:solidFill>
                  <a:srgbClr val="404040"/>
                </a:solidFill>
                <a:highlight>
                  <a:schemeClr val="lt2"/>
                </a:highlight>
                <a:latin typeface="Consolas"/>
                <a:ea typeface="Consolas"/>
                <a:cs typeface="Consolas"/>
                <a:sym typeface="Consolas"/>
              </a:rPr>
              <a:t>actors = dict()</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1200"/>
              </a:spcAft>
              <a:buNone/>
            </a:pPr>
            <a:r>
              <a:t/>
            </a:r>
            <a:endParaRPr>
              <a:solidFill>
                <a:srgbClr val="24292E"/>
              </a:solidFill>
              <a:latin typeface="Roboto"/>
              <a:ea typeface="Roboto"/>
              <a:cs typeface="Roboto"/>
              <a:sym typeface="Roboto"/>
            </a:endParaRPr>
          </a:p>
        </p:txBody>
      </p:sp>
      <p:pic>
        <p:nvPicPr>
          <p:cNvPr id="245" name="Google Shape;245;p33"/>
          <p:cNvPicPr preferRelativeResize="0"/>
          <p:nvPr/>
        </p:nvPicPr>
        <p:blipFill>
          <a:blip r:embed="rId3">
            <a:alphaModFix/>
          </a:blip>
          <a:stretch>
            <a:fillRect/>
          </a:stretch>
        </p:blipFill>
        <p:spPr>
          <a:xfrm>
            <a:off x="955875" y="1448338"/>
            <a:ext cx="5086350" cy="523875"/>
          </a:xfrm>
          <a:prstGeom prst="rect">
            <a:avLst/>
          </a:prstGeom>
          <a:noFill/>
          <a:ln>
            <a:noFill/>
          </a:ln>
        </p:spPr>
      </p:pic>
      <p:pic>
        <p:nvPicPr>
          <p:cNvPr id="246" name="Google Shape;246;p33"/>
          <p:cNvPicPr preferRelativeResize="0"/>
          <p:nvPr/>
        </p:nvPicPr>
        <p:blipFill>
          <a:blip r:embed="rId4">
            <a:alphaModFix/>
          </a:blip>
          <a:stretch>
            <a:fillRect/>
          </a:stretch>
        </p:blipFill>
        <p:spPr>
          <a:xfrm>
            <a:off x="955875" y="2546575"/>
            <a:ext cx="5305425" cy="48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Dictionaries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252" name="Google Shape;252;p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53" name="Google Shape;253;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34"/>
          <p:cNvSpPr txBox="1"/>
          <p:nvPr/>
        </p:nvSpPr>
        <p:spPr>
          <a:xfrm>
            <a:off x="98400" y="822600"/>
            <a:ext cx="9057900" cy="15687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3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Values can be added to dictionaries at declaration by creating a key that is stored within a string, following it with a colon, and then placing the value desired afterwards.</a:t>
            </a:r>
            <a:endParaRPr>
              <a:solidFill>
                <a:srgbClr val="24292E"/>
              </a:solidFill>
              <a:highlight>
                <a:schemeClr val="lt1"/>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Referencing a value within a dictionary is as simple as calling the dictionary and following it up with a pair of brackets containing the key for the value desired.</a:t>
            </a:r>
            <a:endParaRPr/>
          </a:p>
        </p:txBody>
      </p:sp>
      <p:pic>
        <p:nvPicPr>
          <p:cNvPr id="255" name="Google Shape;255;p34"/>
          <p:cNvPicPr preferRelativeResize="0"/>
          <p:nvPr/>
        </p:nvPicPr>
        <p:blipFill>
          <a:blip r:embed="rId3">
            <a:alphaModFix/>
          </a:blip>
          <a:stretch>
            <a:fillRect/>
          </a:stretch>
        </p:blipFill>
        <p:spPr>
          <a:xfrm>
            <a:off x="1241275" y="2185275"/>
            <a:ext cx="6096000" cy="178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Dictionaries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261" name="Google Shape;261;p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62" name="Google Shape;262;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 name="Google Shape;263;p35"/>
          <p:cNvSpPr txBox="1"/>
          <p:nvPr/>
        </p:nvSpPr>
        <p:spPr>
          <a:xfrm>
            <a:off x="188550" y="927800"/>
            <a:ext cx="8171100" cy="18897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3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Values can also be added to dictionaries by placing the key within single or double quotes inside brackets, and then assigning the key a value, and values can be changed or overwritten by assigning the key a new value.</a:t>
            </a:r>
            <a:endParaRPr>
              <a:solidFill>
                <a:srgbClr val="24292E"/>
              </a:solidFill>
              <a:highlight>
                <a:schemeClr val="lt1"/>
              </a:highlight>
              <a:latin typeface="Roboto"/>
              <a:ea typeface="Roboto"/>
              <a:cs typeface="Roboto"/>
              <a:sym typeface="Roboto"/>
            </a:endParaRPr>
          </a:p>
        </p:txBody>
      </p:sp>
      <p:pic>
        <p:nvPicPr>
          <p:cNvPr id="264" name="Google Shape;264;p35"/>
          <p:cNvPicPr preferRelativeResize="0"/>
          <p:nvPr/>
        </p:nvPicPr>
        <p:blipFill>
          <a:blip r:embed="rId3">
            <a:alphaModFix/>
          </a:blip>
          <a:stretch>
            <a:fillRect/>
          </a:stretch>
        </p:blipFill>
        <p:spPr>
          <a:xfrm>
            <a:off x="1040038" y="2137000"/>
            <a:ext cx="7063925" cy="155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Dictionaries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270" name="Google Shape;270;p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71" name="Google Shape;271;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36"/>
          <p:cNvSpPr txBox="1"/>
          <p:nvPr/>
        </p:nvSpPr>
        <p:spPr>
          <a:xfrm>
            <a:off x="593000" y="631300"/>
            <a:ext cx="86589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Dictionaries can hold multiple pieces of information by following up each key-value pairing with a comma and then placing another key-value pair afterwards.</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Keys are immutable objects, like integers, floating-point decimals, or strings. Keys cannot be lists or any other type of mutable object.</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Values in a dictionary can be objects of any type: integers, floating-point decimals, strings, Boolean values, datetime values, and lists.</a:t>
            </a:r>
            <a:endParaRPr/>
          </a:p>
        </p:txBody>
      </p:sp>
      <p:pic>
        <p:nvPicPr>
          <p:cNvPr id="273" name="Google Shape;273;p36"/>
          <p:cNvPicPr preferRelativeResize="0"/>
          <p:nvPr/>
        </p:nvPicPr>
        <p:blipFill>
          <a:blip r:embed="rId3">
            <a:alphaModFix/>
          </a:blip>
          <a:stretch>
            <a:fillRect/>
          </a:stretch>
        </p:blipFill>
        <p:spPr>
          <a:xfrm>
            <a:off x="1670638" y="2571750"/>
            <a:ext cx="5802725" cy="1640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Dictionaries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279" name="Google Shape;279;p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80" name="Google Shape;280;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37"/>
          <p:cNvSpPr txBox="1"/>
          <p:nvPr/>
        </p:nvSpPr>
        <p:spPr>
          <a:xfrm>
            <a:off x="535625" y="669550"/>
            <a:ext cx="79197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24292E"/>
              </a:buClr>
              <a:buSzPts val="1400"/>
              <a:buFont typeface="Roboto"/>
              <a:buChar char="●"/>
            </a:pPr>
            <a:r>
              <a:rPr lang="en" sz="1200">
                <a:solidFill>
                  <a:srgbClr val="24292E"/>
                </a:solidFill>
                <a:highlight>
                  <a:schemeClr val="lt1"/>
                </a:highlight>
              </a:rPr>
              <a:t>Dictionaries can also contain other dictionaries. In order to access the values inside nested dictionaries, simply add another key to the reference.</a:t>
            </a:r>
            <a:endParaRPr>
              <a:solidFill>
                <a:srgbClr val="24292E"/>
              </a:solidFill>
              <a:highlight>
                <a:schemeClr val="lt1"/>
              </a:highlight>
              <a:latin typeface="Roboto"/>
              <a:ea typeface="Roboto"/>
              <a:cs typeface="Roboto"/>
              <a:sym typeface="Roboto"/>
            </a:endParaRPr>
          </a:p>
        </p:txBody>
      </p:sp>
      <p:pic>
        <p:nvPicPr>
          <p:cNvPr id="282" name="Google Shape;282;p37"/>
          <p:cNvPicPr preferRelativeResize="0"/>
          <p:nvPr/>
        </p:nvPicPr>
        <p:blipFill>
          <a:blip r:embed="rId3">
            <a:alphaModFix/>
          </a:blip>
          <a:stretch>
            <a:fillRect/>
          </a:stretch>
        </p:blipFill>
        <p:spPr>
          <a:xfrm>
            <a:off x="374600" y="1783075"/>
            <a:ext cx="3740800" cy="1285875"/>
          </a:xfrm>
          <a:prstGeom prst="rect">
            <a:avLst/>
          </a:prstGeom>
          <a:noFill/>
          <a:ln>
            <a:noFill/>
          </a:ln>
        </p:spPr>
      </p:pic>
      <p:pic>
        <p:nvPicPr>
          <p:cNvPr id="283" name="Google Shape;283;p37"/>
          <p:cNvPicPr preferRelativeResize="0"/>
          <p:nvPr/>
        </p:nvPicPr>
        <p:blipFill>
          <a:blip r:embed="rId4">
            <a:alphaModFix/>
          </a:blip>
          <a:stretch>
            <a:fillRect/>
          </a:stretch>
        </p:blipFill>
        <p:spPr>
          <a:xfrm>
            <a:off x="4275475" y="1783075"/>
            <a:ext cx="4725026" cy="1562100"/>
          </a:xfrm>
          <a:prstGeom prst="rect">
            <a:avLst/>
          </a:prstGeom>
          <a:noFill/>
          <a:ln>
            <a:noFill/>
          </a:ln>
        </p:spPr>
      </p:pic>
      <p:pic>
        <p:nvPicPr>
          <p:cNvPr id="284" name="Google Shape;284;p37"/>
          <p:cNvPicPr preferRelativeResize="0"/>
          <p:nvPr/>
        </p:nvPicPr>
        <p:blipFill>
          <a:blip r:embed="rId5">
            <a:alphaModFix/>
          </a:blip>
          <a:stretch>
            <a:fillRect/>
          </a:stretch>
        </p:blipFill>
        <p:spPr>
          <a:xfrm>
            <a:off x="374600" y="3487975"/>
            <a:ext cx="6096000" cy="128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a:t>
            </a:r>
            <a:r>
              <a:rPr lang="en"/>
              <a:t>0 Minutes</a:t>
            </a:r>
            <a:endParaRPr/>
          </a:p>
        </p:txBody>
      </p:sp>
      <p:sp>
        <p:nvSpPr>
          <p:cNvPr id="290" name="Google Shape;29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92" name="Google Shape;292;p38"/>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Hobby-Book</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be creating and accessing yours own dictionaries based upon your hobbies.</a:t>
            </a:r>
            <a:endParaRPr sz="1900">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298" name="Google Shape;298;p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Hobby-Book </a:t>
            </a:r>
            <a:endParaRPr b="1">
              <a:latin typeface="Roboto"/>
              <a:ea typeface="Roboto"/>
              <a:cs typeface="Roboto"/>
              <a:sym typeface="Roboto"/>
            </a:endParaRPr>
          </a:p>
        </p:txBody>
      </p:sp>
      <p:sp>
        <p:nvSpPr>
          <p:cNvPr id="299" name="Google Shape;299;p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00" name="Google Shape;300;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9"/>
          <p:cNvSpPr txBox="1"/>
          <p:nvPr/>
        </p:nvSpPr>
        <p:spPr>
          <a:xfrm>
            <a:off x="634500" y="1194000"/>
            <a:ext cx="8352600" cy="2020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Create a dictionary that will store the following:</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Your name</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Your age</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 list of a few of your hobbies</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 dictionary of a few days and the time you wake up on those days</a:t>
            </a:r>
            <a:endParaRPr>
              <a:solidFill>
                <a:srgbClr val="24292E"/>
              </a:solidFill>
              <a:highlight>
                <a:srgbClr val="FFFFFF"/>
              </a:highlight>
              <a:latin typeface="Roboto"/>
              <a:ea typeface="Roboto"/>
              <a:cs typeface="Roboto"/>
              <a:sym typeface="Roboto"/>
            </a:endParaRPr>
          </a:p>
        </p:txBody>
      </p:sp>
      <p:sp>
        <p:nvSpPr>
          <p:cNvPr id="302" name="Google Shape;302;p39"/>
          <p:cNvSpPr txBox="1"/>
          <p:nvPr/>
        </p:nvSpPr>
        <p:spPr>
          <a:xfrm>
            <a:off x="634500" y="2667400"/>
            <a:ext cx="87900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Print out your name, how many hobbies you have and a time you get up during the week.</a:t>
            </a:r>
            <a:endParaRPr>
              <a:solidFill>
                <a:srgbClr val="24292E"/>
              </a:solidFill>
              <a:highlight>
                <a:schemeClr val="lt1"/>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15" name="Google Shape;315;p4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5029200" rtl="0" algn="ctr">
              <a:spcBef>
                <a:spcPts val="0"/>
              </a:spcBef>
              <a:spcAft>
                <a:spcPts val="0"/>
              </a:spcAft>
              <a:buNone/>
            </a:pPr>
            <a:r>
              <a:rPr lang="en"/>
              <a:t>    List Comprehensions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Class Objectives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0" name="Google Shape;150;p24"/>
          <p:cNvSpPr txBox="1"/>
          <p:nvPr>
            <p:ph idx="1" type="subTitle"/>
          </p:nvPr>
        </p:nvSpPr>
        <p:spPr>
          <a:xfrm>
            <a:off x="0" y="6347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By the end of today’s class you will be able to:</a:t>
            </a:r>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p>
        </p:txBody>
      </p:sp>
      <p:sp>
        <p:nvSpPr>
          <p:cNvPr id="151" name="Google Shape;151;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3" name="Google Shape;153;p24"/>
          <p:cNvSpPr/>
          <p:nvPr/>
        </p:nvSpPr>
        <p:spPr>
          <a:xfrm>
            <a:off x="1093425" y="1100650"/>
            <a:ext cx="73467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Add, commit, and push code up to GitHub from the command line. </a:t>
            </a:r>
            <a:endParaRPr/>
          </a:p>
        </p:txBody>
      </p:sp>
      <p:pic>
        <p:nvPicPr>
          <p:cNvPr id="154" name="Google Shape;154;p24"/>
          <p:cNvPicPr preferRelativeResize="0"/>
          <p:nvPr/>
        </p:nvPicPr>
        <p:blipFill rotWithShape="1">
          <a:blip r:embed="rId3">
            <a:alphaModFix/>
          </a:blip>
          <a:srcRect b="1765" l="0" r="0" t="1774"/>
          <a:stretch/>
        </p:blipFill>
        <p:spPr>
          <a:xfrm>
            <a:off x="429765" y="1100640"/>
            <a:ext cx="557338" cy="430587"/>
          </a:xfrm>
          <a:prstGeom prst="rect">
            <a:avLst/>
          </a:prstGeom>
          <a:noFill/>
          <a:ln>
            <a:noFill/>
          </a:ln>
        </p:spPr>
      </p:pic>
      <p:pic>
        <p:nvPicPr>
          <p:cNvPr id="155" name="Google Shape;155;p24"/>
          <p:cNvPicPr preferRelativeResize="0"/>
          <p:nvPr/>
        </p:nvPicPr>
        <p:blipFill rotWithShape="1">
          <a:blip r:embed="rId3">
            <a:alphaModFix/>
          </a:blip>
          <a:srcRect b="1765" l="0" r="0" t="1774"/>
          <a:stretch/>
        </p:blipFill>
        <p:spPr>
          <a:xfrm>
            <a:off x="429765" y="1632290"/>
            <a:ext cx="557338" cy="430587"/>
          </a:xfrm>
          <a:prstGeom prst="rect">
            <a:avLst/>
          </a:prstGeom>
          <a:noFill/>
          <a:ln>
            <a:noFill/>
          </a:ln>
        </p:spPr>
      </p:pic>
      <p:pic>
        <p:nvPicPr>
          <p:cNvPr id="156" name="Google Shape;156;p24"/>
          <p:cNvPicPr preferRelativeResize="0"/>
          <p:nvPr/>
        </p:nvPicPr>
        <p:blipFill rotWithShape="1">
          <a:blip r:embed="rId3">
            <a:alphaModFix/>
          </a:blip>
          <a:srcRect b="1765" l="0" r="0" t="1774"/>
          <a:stretch/>
        </p:blipFill>
        <p:spPr>
          <a:xfrm>
            <a:off x="429765" y="2187553"/>
            <a:ext cx="557338" cy="430587"/>
          </a:xfrm>
          <a:prstGeom prst="rect">
            <a:avLst/>
          </a:prstGeom>
          <a:noFill/>
          <a:ln>
            <a:noFill/>
          </a:ln>
        </p:spPr>
      </p:pic>
      <p:pic>
        <p:nvPicPr>
          <p:cNvPr id="157" name="Google Shape;157;p24"/>
          <p:cNvPicPr preferRelativeResize="0"/>
          <p:nvPr/>
        </p:nvPicPr>
        <p:blipFill rotWithShape="1">
          <a:blip r:embed="rId3">
            <a:alphaModFix/>
          </a:blip>
          <a:srcRect b="1765" l="0" r="0" t="1774"/>
          <a:stretch/>
        </p:blipFill>
        <p:spPr>
          <a:xfrm>
            <a:off x="429765" y="3806115"/>
            <a:ext cx="557338" cy="430587"/>
          </a:xfrm>
          <a:prstGeom prst="rect">
            <a:avLst/>
          </a:prstGeom>
          <a:noFill/>
          <a:ln>
            <a:noFill/>
          </a:ln>
        </p:spPr>
      </p:pic>
      <p:pic>
        <p:nvPicPr>
          <p:cNvPr id="158" name="Google Shape;158;p24"/>
          <p:cNvPicPr preferRelativeResize="0"/>
          <p:nvPr/>
        </p:nvPicPr>
        <p:blipFill rotWithShape="1">
          <a:blip r:embed="rId3">
            <a:alphaModFix/>
          </a:blip>
          <a:srcRect b="1765" l="0" r="0" t="1774"/>
          <a:stretch/>
        </p:blipFill>
        <p:spPr>
          <a:xfrm>
            <a:off x="429765" y="3274465"/>
            <a:ext cx="557338" cy="430587"/>
          </a:xfrm>
          <a:prstGeom prst="rect">
            <a:avLst/>
          </a:prstGeom>
          <a:noFill/>
          <a:ln>
            <a:noFill/>
          </a:ln>
        </p:spPr>
      </p:pic>
      <p:pic>
        <p:nvPicPr>
          <p:cNvPr id="159" name="Google Shape;159;p24"/>
          <p:cNvPicPr preferRelativeResize="0"/>
          <p:nvPr/>
        </p:nvPicPr>
        <p:blipFill rotWithShape="1">
          <a:blip r:embed="rId3">
            <a:alphaModFix/>
          </a:blip>
          <a:srcRect b="1765" l="0" r="0" t="1774"/>
          <a:stretch/>
        </p:blipFill>
        <p:spPr>
          <a:xfrm>
            <a:off x="429765" y="2695590"/>
            <a:ext cx="557338" cy="430587"/>
          </a:xfrm>
          <a:prstGeom prst="rect">
            <a:avLst/>
          </a:prstGeom>
          <a:noFill/>
          <a:ln>
            <a:noFill/>
          </a:ln>
        </p:spPr>
      </p:pic>
      <p:sp>
        <p:nvSpPr>
          <p:cNvPr id="160" name="Google Shape;160;p24"/>
          <p:cNvSpPr/>
          <p:nvPr/>
        </p:nvSpPr>
        <p:spPr>
          <a:xfrm>
            <a:off x="1093425" y="1635125"/>
            <a:ext cx="73467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Create and use Python dictionaries.</a:t>
            </a:r>
            <a:endParaRPr/>
          </a:p>
        </p:txBody>
      </p:sp>
      <p:sp>
        <p:nvSpPr>
          <p:cNvPr id="161" name="Google Shape;161;p24"/>
          <p:cNvSpPr/>
          <p:nvPr/>
        </p:nvSpPr>
        <p:spPr>
          <a:xfrm>
            <a:off x="1093425" y="2169600"/>
            <a:ext cx="73467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Read data in from a </a:t>
            </a:r>
            <a:r>
              <a:rPr lang="en"/>
              <a:t>dictionary</a:t>
            </a:r>
            <a:r>
              <a:rPr lang="en"/>
              <a:t>.</a:t>
            </a:r>
            <a:endParaRPr/>
          </a:p>
        </p:txBody>
      </p:sp>
      <p:sp>
        <p:nvSpPr>
          <p:cNvPr id="162" name="Google Shape;162;p24"/>
          <p:cNvSpPr/>
          <p:nvPr/>
        </p:nvSpPr>
        <p:spPr>
          <a:xfrm>
            <a:off x="1093425" y="2704063"/>
            <a:ext cx="73467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Use list comprehensions.</a:t>
            </a:r>
            <a:endParaRPr/>
          </a:p>
        </p:txBody>
      </p:sp>
      <p:sp>
        <p:nvSpPr>
          <p:cNvPr id="163" name="Google Shape;163;p24"/>
          <p:cNvSpPr/>
          <p:nvPr/>
        </p:nvSpPr>
        <p:spPr>
          <a:xfrm>
            <a:off x="1093425" y="3238550"/>
            <a:ext cx="73467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Write and re use Python function.</a:t>
            </a:r>
            <a:endParaRPr/>
          </a:p>
        </p:txBody>
      </p:sp>
      <p:sp>
        <p:nvSpPr>
          <p:cNvPr id="164" name="Google Shape;164;p24"/>
          <p:cNvSpPr/>
          <p:nvPr/>
        </p:nvSpPr>
        <p:spPr>
          <a:xfrm>
            <a:off x="1093425" y="3773013"/>
            <a:ext cx="7346700" cy="430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Have a firm understanding of coding logic and </a:t>
            </a:r>
            <a:r>
              <a:rPr lang="en"/>
              <a:t>reasoning</a:t>
            </a: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2"/>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321" name="Google Shape;321;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23" name="Google Shape;323;p42"/>
          <p:cNvSpPr txBox="1"/>
          <p:nvPr>
            <p:ph type="title"/>
          </p:nvPr>
        </p:nvSpPr>
        <p:spPr>
          <a:xfrm>
            <a:off x="-12300" y="0"/>
            <a:ext cx="4568400" cy="20646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00FF00"/>
                </a:solidFill>
                <a:latin typeface="Consolas"/>
                <a:ea typeface="Consolas"/>
                <a:cs typeface="Consolas"/>
                <a:sym typeface="Consolas"/>
              </a:rPr>
              <a:t>Get ready </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for</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some live coding...</a:t>
            </a:r>
            <a:endParaRPr>
              <a:solidFill>
                <a:srgbClr val="00FF00"/>
              </a:solidFill>
              <a:latin typeface="Consolas"/>
              <a:ea typeface="Consolas"/>
              <a:cs typeface="Consolas"/>
              <a:sym typeface="Consolas"/>
            </a:endParaRPr>
          </a:p>
        </p:txBody>
      </p:sp>
      <p:pic>
        <p:nvPicPr>
          <p:cNvPr id="324" name="Google Shape;324;p42"/>
          <p:cNvPicPr preferRelativeResize="0"/>
          <p:nvPr/>
        </p:nvPicPr>
        <p:blipFill>
          <a:blip r:embed="rId4">
            <a:alphaModFix/>
          </a:blip>
          <a:stretch>
            <a:fillRect/>
          </a:stretch>
        </p:blipFill>
        <p:spPr>
          <a:xfrm rot="-883911">
            <a:off x="4370896" y="1263310"/>
            <a:ext cx="1852257" cy="6358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330" name="Google Shape;33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32" name="Google Shape;332;p4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List Comprehensions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use list comprehensions to compose a wedding invitation to send to every name on your mailing list.</a:t>
            </a:r>
            <a:endParaRPr sz="1900">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338" name="Google Shape;338;p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List Comprehensions</a:t>
            </a:r>
            <a:endParaRPr b="1">
              <a:latin typeface="Roboto"/>
              <a:ea typeface="Roboto"/>
              <a:cs typeface="Roboto"/>
              <a:sym typeface="Roboto"/>
            </a:endParaRPr>
          </a:p>
        </p:txBody>
      </p:sp>
      <p:sp>
        <p:nvSpPr>
          <p:cNvPr id="339" name="Google Shape;339;p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40" name="Google Shape;34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4"/>
          <p:cNvSpPr txBox="1"/>
          <p:nvPr/>
        </p:nvSpPr>
        <p:spPr>
          <a:xfrm>
            <a:off x="650425" y="978600"/>
            <a:ext cx="8378700" cy="219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Open the file called </a:t>
            </a:r>
            <a:r>
              <a:rPr lang="en" sz="1200">
                <a:solidFill>
                  <a:srgbClr val="404040"/>
                </a:solidFill>
                <a:highlight>
                  <a:schemeClr val="lt2"/>
                </a:highlight>
                <a:latin typeface="Consolas"/>
                <a:ea typeface="Consolas"/>
                <a:cs typeface="Consolas"/>
                <a:sym typeface="Consolas"/>
              </a:rPr>
              <a:t>comprehension.py</a:t>
            </a:r>
            <a:r>
              <a:rPr lang="en">
                <a:solidFill>
                  <a:srgbClr val="24292E"/>
                </a:solidFill>
                <a:latin typeface="Roboto"/>
                <a:ea typeface="Roboto"/>
                <a:cs typeface="Roboto"/>
                <a:sym typeface="Roboto"/>
              </a:rPr>
              <a:t>.</a:t>
            </a:r>
            <a:endParaRPr>
              <a:solidFill>
                <a:srgbClr val="404040"/>
              </a:solidFill>
              <a:highlight>
                <a:schemeClr val="lt2"/>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Create a list that prompts the user for the names of five people they know.</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Run the provided program. Note that nothing forces you to write the name "properly"—e.g., as "Jane" instead of "jAnE". You will use list comprehensions to fix this.</a:t>
            </a:r>
            <a:endParaRPr>
              <a:solidFill>
                <a:srgbClr val="24292E"/>
              </a:solidFill>
              <a:highlight>
                <a:schemeClr val="lt1"/>
              </a:highlight>
              <a:latin typeface="Roboto"/>
              <a:ea typeface="Roboto"/>
              <a:cs typeface="Roboto"/>
              <a:sym typeface="Roboto"/>
            </a:endParaRPr>
          </a:p>
          <a:p>
            <a:pPr indent="-317500" lvl="1" marL="13716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First, use list comprehensions to create a new list that contains the lowercase version of each of the names your user provided.</a:t>
            </a:r>
            <a:endParaRPr>
              <a:solidFill>
                <a:srgbClr val="24292E"/>
              </a:solidFill>
              <a:highlight>
                <a:schemeClr val="lt1"/>
              </a:highlight>
              <a:latin typeface="Roboto"/>
              <a:ea typeface="Roboto"/>
              <a:cs typeface="Roboto"/>
              <a:sym typeface="Roboto"/>
            </a:endParaRPr>
          </a:p>
          <a:p>
            <a:pPr indent="-317500" lvl="1" marL="13716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Then, use list comprehensions to create a new list that contains the capitalize versions of each of the names in your lower-cased list</a:t>
            </a:r>
            <a:r>
              <a:rPr lang="en" sz="1200">
                <a:solidFill>
                  <a:srgbClr val="24292E"/>
                </a:solidFill>
                <a:highlight>
                  <a:schemeClr val="lt1"/>
                </a:highlight>
              </a:rPr>
              <a:t>.</a:t>
            </a:r>
            <a:endParaRPr/>
          </a:p>
        </p:txBody>
      </p:sp>
      <p:sp>
        <p:nvSpPr>
          <p:cNvPr id="342" name="Google Shape;342;p44"/>
          <p:cNvSpPr txBox="1"/>
          <p:nvPr/>
        </p:nvSpPr>
        <p:spPr>
          <a:xfrm>
            <a:off x="698250" y="3022500"/>
            <a:ext cx="8560200" cy="135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Bonus</a:t>
            </a:r>
            <a:r>
              <a:rPr lang="en">
                <a:solidFill>
                  <a:srgbClr val="24292E"/>
                </a:solidFill>
                <a:highlight>
                  <a:schemeClr val="lt1"/>
                </a:highlight>
                <a:latin typeface="Roboto"/>
                <a:ea typeface="Roboto"/>
                <a:cs typeface="Roboto"/>
                <a:sym typeface="Roboto"/>
              </a:rPr>
              <a:t>:</a:t>
            </a:r>
            <a:endParaRPr>
              <a:solidFill>
                <a:srgbClr val="24292E"/>
              </a:solidFill>
              <a:highlight>
                <a:schemeClr val="lt1"/>
              </a:highlight>
              <a:latin typeface="Roboto"/>
              <a:ea typeface="Roboto"/>
              <a:cs typeface="Roboto"/>
              <a:sym typeface="Roboto"/>
            </a:endParaRPr>
          </a:p>
          <a:p>
            <a:pPr indent="-342900" lvl="1" marL="1371600" rtl="0" algn="l">
              <a:lnSpc>
                <a:spcPct val="150000"/>
              </a:lnSpc>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Create a thank you note to address to all guests using f-string and print the statement using </a:t>
            </a:r>
            <a:r>
              <a:rPr lang="en" sz="1200">
                <a:solidFill>
                  <a:schemeClr val="dk1"/>
                </a:solidFill>
                <a:latin typeface="Consolas"/>
                <a:ea typeface="Consolas"/>
                <a:cs typeface="Consolas"/>
                <a:sym typeface="Consolas"/>
              </a:rPr>
              <a:t>title()</a:t>
            </a:r>
            <a:r>
              <a:rPr lang="en" sz="1300">
                <a:solidFill>
                  <a:schemeClr val="dk1"/>
                </a:solidFill>
                <a:latin typeface="Roboto"/>
                <a:ea typeface="Roboto"/>
                <a:cs typeface="Roboto"/>
                <a:sym typeface="Roboto"/>
              </a:rPr>
              <a:t> function.</a:t>
            </a:r>
            <a:endParaRPr sz="1300">
              <a:solidFill>
                <a:schemeClr val="dk1"/>
              </a:solidFill>
              <a:latin typeface="Roboto"/>
              <a:ea typeface="Roboto"/>
              <a:cs typeface="Roboto"/>
              <a:sym typeface="Roboto"/>
            </a:endParaRPr>
          </a:p>
          <a:p>
            <a:pPr indent="-317500" lvl="1" marL="1371600" rtl="0" algn="l">
              <a:lnSpc>
                <a:spcPct val="115000"/>
              </a:lnSpc>
              <a:spcBef>
                <a:spcPts val="0"/>
              </a:spcBef>
              <a:spcAft>
                <a:spcPts val="0"/>
              </a:spcAft>
              <a:buClr>
                <a:srgbClr val="24292E"/>
              </a:buClr>
              <a:buSzPts val="1400"/>
              <a:buFont typeface="Roboto"/>
              <a:buChar char="○"/>
            </a:pPr>
            <a:r>
              <a:t/>
            </a:r>
            <a:endParaRPr>
              <a:solidFill>
                <a:srgbClr val="24292E"/>
              </a:solidFill>
              <a:latin typeface="Roboto"/>
              <a:ea typeface="Roboto"/>
              <a:cs typeface="Roboto"/>
              <a:sym typeface="Roboto"/>
            </a:endParaRPr>
          </a:p>
        </p:txBody>
      </p:sp>
      <p:sp>
        <p:nvSpPr>
          <p:cNvPr id="343" name="Google Shape;343;p44"/>
          <p:cNvSpPr txBox="1"/>
          <p:nvPr/>
        </p:nvSpPr>
        <p:spPr>
          <a:xfrm>
            <a:off x="698250" y="3902450"/>
            <a:ext cx="7929300" cy="162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Hints</a:t>
            </a:r>
            <a:r>
              <a:rPr lang="en">
                <a:solidFill>
                  <a:srgbClr val="24292E"/>
                </a:solidFill>
                <a:highlight>
                  <a:schemeClr val="lt1"/>
                </a:highlight>
                <a:latin typeface="Roboto"/>
                <a:ea typeface="Roboto"/>
                <a:cs typeface="Roboto"/>
                <a:sym typeface="Roboto"/>
              </a:rPr>
              <a:t>:</a:t>
            </a:r>
            <a:endParaRPr>
              <a:solidFill>
                <a:srgbClr val="24292E"/>
              </a:solidFill>
              <a:highlight>
                <a:schemeClr val="lt1"/>
              </a:highlight>
              <a:latin typeface="Roboto"/>
              <a:ea typeface="Roboto"/>
              <a:cs typeface="Roboto"/>
              <a:sym typeface="Roboto"/>
            </a:endParaRPr>
          </a:p>
          <a:p>
            <a:pPr indent="-317500" lvl="1" marL="1371600" rtl="0" algn="l">
              <a:lnSpc>
                <a:spcPct val="115000"/>
              </a:lnSpc>
              <a:spcBef>
                <a:spcPts val="0"/>
              </a:spcBef>
              <a:spcAft>
                <a:spcPts val="0"/>
              </a:spcAft>
              <a:buClr>
                <a:srgbClr val="24292E"/>
              </a:buClr>
              <a:buSzPts val="1400"/>
              <a:buFont typeface="Roboto"/>
              <a:buChar char="○"/>
            </a:pPr>
            <a:r>
              <a:rPr lang="en" sz="1200">
                <a:solidFill>
                  <a:srgbClr val="24292E"/>
                </a:solidFill>
                <a:highlight>
                  <a:schemeClr val="lt1"/>
                </a:highlight>
              </a:rPr>
              <a:t>See the documentation for the </a:t>
            </a:r>
            <a:r>
              <a:rPr lang="en" sz="1200">
                <a:solidFill>
                  <a:srgbClr val="0366D6"/>
                </a:solidFill>
                <a:highlight>
                  <a:schemeClr val="lt1"/>
                </a:highlight>
                <a:uFill>
                  <a:noFill/>
                </a:uFill>
                <a:hlinkClick r:id="rId3">
                  <a:extLst>
                    <a:ext uri="{A12FA001-AC4F-418D-AE19-62706E023703}">
                      <ahyp:hlinkClr val="tx"/>
                    </a:ext>
                  </a:extLst>
                </a:hlinkClick>
              </a:rPr>
              <a:t>title</a:t>
            </a:r>
            <a:r>
              <a:rPr lang="en" sz="1200">
                <a:solidFill>
                  <a:srgbClr val="24292E"/>
                </a:solidFill>
                <a:highlight>
                  <a:schemeClr val="lt1"/>
                </a:highlight>
              </a:rPr>
              <a:t> method.</a:t>
            </a:r>
            <a:endParaRPr>
              <a:solidFill>
                <a:srgbClr val="24292E"/>
              </a:solidFill>
              <a:highlight>
                <a:schemeClr val="lt1"/>
              </a:highlight>
              <a:latin typeface="Roboto"/>
              <a:ea typeface="Roboto"/>
              <a:cs typeface="Roboto"/>
              <a:sym typeface="Roboto"/>
            </a:endParaRPr>
          </a:p>
        </p:txBody>
      </p:sp>
      <p:pic>
        <p:nvPicPr>
          <p:cNvPr id="344" name="Google Shape;344;p44"/>
          <p:cNvPicPr preferRelativeResize="0"/>
          <p:nvPr/>
        </p:nvPicPr>
        <p:blipFill>
          <a:blip r:embed="rId4">
            <a:alphaModFix/>
          </a:blip>
          <a:stretch>
            <a:fillRect/>
          </a:stretch>
        </p:blipFill>
        <p:spPr>
          <a:xfrm flipH="1">
            <a:off x="5123799" y="3986922"/>
            <a:ext cx="626575" cy="626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57" name="Google Shape;357;p4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5029200" rtl="0" algn="ctr">
              <a:spcBef>
                <a:spcPts val="0"/>
              </a:spcBef>
              <a:spcAft>
                <a:spcPts val="0"/>
              </a:spcAft>
              <a:buNone/>
            </a:pPr>
            <a:r>
              <a:rPr lang="en"/>
              <a:t>    			Functions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364" name="Google Shape;364;p47"/>
          <p:cNvPicPr preferRelativeResize="0"/>
          <p:nvPr/>
        </p:nvPicPr>
        <p:blipFill>
          <a:blip r:embed="rId3">
            <a:alphaModFix/>
          </a:blip>
          <a:stretch>
            <a:fillRect/>
          </a:stretch>
        </p:blipFill>
        <p:spPr>
          <a:xfrm>
            <a:off x="3706187" y="627775"/>
            <a:ext cx="1731625" cy="1515175"/>
          </a:xfrm>
          <a:prstGeom prst="rect">
            <a:avLst/>
          </a:prstGeom>
          <a:noFill/>
          <a:ln>
            <a:noFill/>
          </a:ln>
        </p:spPr>
      </p:pic>
      <p:pic>
        <p:nvPicPr>
          <p:cNvPr id="365" name="Google Shape;365;p47"/>
          <p:cNvPicPr preferRelativeResize="0"/>
          <p:nvPr/>
        </p:nvPicPr>
        <p:blipFill rotWithShape="1">
          <a:blip r:embed="rId4">
            <a:alphaModFix/>
          </a:blip>
          <a:srcRect b="9714" l="0" r="0" t="0"/>
          <a:stretch/>
        </p:blipFill>
        <p:spPr>
          <a:xfrm>
            <a:off x="5906525" y="627775"/>
            <a:ext cx="3020225" cy="3635674"/>
          </a:xfrm>
          <a:prstGeom prst="rect">
            <a:avLst/>
          </a:prstGeom>
          <a:noFill/>
          <a:ln>
            <a:noFill/>
          </a:ln>
        </p:spPr>
      </p:pic>
      <p:sp>
        <p:nvSpPr>
          <p:cNvPr id="366" name="Google Shape;366;p47"/>
          <p:cNvSpPr txBox="1"/>
          <p:nvPr/>
        </p:nvSpPr>
        <p:spPr>
          <a:xfrm>
            <a:off x="404050" y="2142950"/>
            <a:ext cx="61245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FF00"/>
                </a:solidFill>
                <a:latin typeface="Roboto"/>
                <a:ea typeface="Roboto"/>
                <a:cs typeface="Roboto"/>
                <a:sym typeface="Roboto"/>
              </a:rPr>
              <a:t>DRY</a:t>
            </a:r>
            <a:r>
              <a:rPr lang="en" sz="2200">
                <a:solidFill>
                  <a:schemeClr val="lt1"/>
                </a:solidFill>
                <a:latin typeface="Roboto Light"/>
                <a:ea typeface="Roboto Light"/>
                <a:cs typeface="Roboto Light"/>
                <a:sym typeface="Roboto Light"/>
              </a:rPr>
              <a:t> - </a:t>
            </a:r>
            <a:r>
              <a:rPr lang="en" sz="2200">
                <a:solidFill>
                  <a:srgbClr val="00FF00"/>
                </a:solidFill>
                <a:latin typeface="Roboto Light"/>
                <a:ea typeface="Roboto Light"/>
                <a:cs typeface="Roboto Light"/>
                <a:sym typeface="Roboto Light"/>
              </a:rPr>
              <a:t>D</a:t>
            </a:r>
            <a:r>
              <a:rPr lang="en" sz="2200">
                <a:solidFill>
                  <a:schemeClr val="lt1"/>
                </a:solidFill>
                <a:latin typeface="Roboto Light"/>
                <a:ea typeface="Roboto Light"/>
                <a:cs typeface="Roboto Light"/>
                <a:sym typeface="Roboto Light"/>
              </a:rPr>
              <a:t>on’t </a:t>
            </a:r>
            <a:r>
              <a:rPr lang="en" sz="2200">
                <a:solidFill>
                  <a:srgbClr val="00FF00"/>
                </a:solidFill>
                <a:latin typeface="Roboto Light"/>
                <a:ea typeface="Roboto Light"/>
                <a:cs typeface="Roboto Light"/>
                <a:sym typeface="Roboto Light"/>
              </a:rPr>
              <a:t>R</a:t>
            </a:r>
            <a:r>
              <a:rPr lang="en" sz="2200">
                <a:solidFill>
                  <a:schemeClr val="lt1"/>
                </a:solidFill>
                <a:latin typeface="Roboto Light"/>
                <a:ea typeface="Roboto Light"/>
                <a:cs typeface="Roboto Light"/>
                <a:sym typeface="Roboto Light"/>
              </a:rPr>
              <a:t>epeat </a:t>
            </a:r>
            <a:r>
              <a:rPr lang="en" sz="2200">
                <a:solidFill>
                  <a:srgbClr val="00FF00"/>
                </a:solidFill>
                <a:latin typeface="Roboto Light"/>
                <a:ea typeface="Roboto Light"/>
                <a:cs typeface="Roboto Light"/>
                <a:sym typeface="Roboto Light"/>
              </a:rPr>
              <a:t>Y</a:t>
            </a:r>
            <a:r>
              <a:rPr lang="en" sz="2200">
                <a:solidFill>
                  <a:schemeClr val="lt1"/>
                </a:solidFill>
                <a:latin typeface="Roboto Light"/>
                <a:ea typeface="Roboto Light"/>
                <a:cs typeface="Roboto Light"/>
                <a:sym typeface="Roboto Light"/>
              </a:rPr>
              <a:t>ourself is a principle of </a:t>
            </a:r>
            <a:r>
              <a:rPr lang="en" sz="2200">
                <a:solidFill>
                  <a:schemeClr val="lt1"/>
                </a:solidFill>
                <a:latin typeface="Roboto Light"/>
                <a:ea typeface="Roboto Light"/>
                <a:cs typeface="Roboto Light"/>
                <a:sym typeface="Roboto Light"/>
              </a:rPr>
              <a:t>s</a:t>
            </a:r>
            <a:r>
              <a:rPr lang="en" sz="2200">
                <a:solidFill>
                  <a:schemeClr val="lt1"/>
                </a:solidFill>
                <a:latin typeface="Roboto Light"/>
                <a:ea typeface="Roboto Light"/>
                <a:cs typeface="Roboto Light"/>
                <a:sym typeface="Roboto Light"/>
              </a:rPr>
              <a:t>oftware development to reduce repetition of the written code.</a:t>
            </a:r>
            <a:endParaRPr sz="2200">
              <a:solidFill>
                <a:schemeClr val="lt1"/>
              </a:solidFill>
              <a:latin typeface="Roboto Light"/>
              <a:ea typeface="Roboto Light"/>
              <a:cs typeface="Roboto Light"/>
              <a:sym typeface="Roboto Light"/>
            </a:endParaRPr>
          </a:p>
          <a:p>
            <a:pPr indent="0" lvl="0" marL="0" rtl="0" algn="l">
              <a:spcBef>
                <a:spcPts val="1200"/>
              </a:spcBef>
              <a:spcAft>
                <a:spcPts val="1200"/>
              </a:spcAft>
              <a:buClr>
                <a:schemeClr val="dk1"/>
              </a:buClr>
              <a:buSzPts val="1100"/>
              <a:buFont typeface="Arial"/>
              <a:buNone/>
            </a:pPr>
            <a:r>
              <a:t/>
            </a:r>
            <a:endParaRPr sz="2200">
              <a:solidFill>
                <a:schemeClr val="lt1"/>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8"/>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372" name="Google Shape;37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74" name="Google Shape;374;p48"/>
          <p:cNvSpPr txBox="1"/>
          <p:nvPr>
            <p:ph type="title"/>
          </p:nvPr>
        </p:nvSpPr>
        <p:spPr>
          <a:xfrm>
            <a:off x="-12300" y="0"/>
            <a:ext cx="4568400" cy="20646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00FF00"/>
                </a:solidFill>
                <a:latin typeface="Consolas"/>
                <a:ea typeface="Consolas"/>
                <a:cs typeface="Consolas"/>
                <a:sym typeface="Consolas"/>
              </a:rPr>
              <a:t>Get ready </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for</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some live coding...</a:t>
            </a:r>
            <a:endParaRPr>
              <a:solidFill>
                <a:srgbClr val="00FF00"/>
              </a:solidFill>
              <a:latin typeface="Consolas"/>
              <a:ea typeface="Consolas"/>
              <a:cs typeface="Consolas"/>
              <a:sym typeface="Consolas"/>
            </a:endParaRPr>
          </a:p>
        </p:txBody>
      </p:sp>
      <p:pic>
        <p:nvPicPr>
          <p:cNvPr id="375" name="Google Shape;375;p48"/>
          <p:cNvPicPr preferRelativeResize="0"/>
          <p:nvPr/>
        </p:nvPicPr>
        <p:blipFill>
          <a:blip r:embed="rId4">
            <a:alphaModFix/>
          </a:blip>
          <a:stretch>
            <a:fillRect/>
          </a:stretch>
        </p:blipFill>
        <p:spPr>
          <a:xfrm rot="-883911">
            <a:off x="4370896" y="1263310"/>
            <a:ext cx="1852257" cy="6358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381" name="Google Shape;38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83" name="Google Shape;383;p49"/>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Functions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write a function that returns the arithmetic average for a list of numbers. </a:t>
            </a:r>
            <a:endParaRPr sz="1900">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389" name="Google Shape;389;p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Functions</a:t>
            </a:r>
            <a:endParaRPr b="1">
              <a:latin typeface="Roboto"/>
              <a:ea typeface="Roboto"/>
              <a:cs typeface="Roboto"/>
              <a:sym typeface="Roboto"/>
            </a:endParaRPr>
          </a:p>
        </p:txBody>
      </p:sp>
      <p:sp>
        <p:nvSpPr>
          <p:cNvPr id="390" name="Google Shape;390;p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1" name="Google Shape;391;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50"/>
          <p:cNvSpPr txBox="1"/>
          <p:nvPr/>
        </p:nvSpPr>
        <p:spPr>
          <a:xfrm>
            <a:off x="669550" y="1310875"/>
            <a:ext cx="80442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Write a function called average that accepts a list of numbers as a single argument.</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 function average should return the arithmetic </a:t>
            </a:r>
            <a:r>
              <a:rPr lang="en">
                <a:solidFill>
                  <a:srgbClr val="0366D6"/>
                </a:solidFill>
                <a:highlight>
                  <a:schemeClr val="lt1"/>
                </a:highlight>
                <a:uFill>
                  <a:noFill/>
                </a:uFill>
                <a:latin typeface="Roboto"/>
                <a:ea typeface="Roboto"/>
                <a:cs typeface="Roboto"/>
                <a:sym typeface="Roboto"/>
                <a:hlinkClick r:id="rId3">
                  <a:extLst>
                    <a:ext uri="{A12FA001-AC4F-418D-AE19-62706E023703}">
                      <ahyp:hlinkClr val="tx"/>
                    </a:ext>
                  </a:extLst>
                </a:hlinkClick>
              </a:rPr>
              <a:t>mean</a:t>
            </a:r>
            <a:r>
              <a:rPr lang="en">
                <a:solidFill>
                  <a:srgbClr val="24292E"/>
                </a:solidFill>
                <a:highlight>
                  <a:schemeClr val="lt1"/>
                </a:highlight>
                <a:latin typeface="Roboto"/>
                <a:ea typeface="Roboto"/>
                <a:cs typeface="Roboto"/>
                <a:sym typeface="Roboto"/>
              </a:rPr>
              <a:t> (average) for a list of numbers.</a:t>
            </a:r>
            <a:endParaRPr>
              <a:solidFill>
                <a:srgbClr val="24292E"/>
              </a:solidFill>
              <a:highlight>
                <a:schemeClr val="lt1"/>
              </a:highlight>
              <a:latin typeface="Roboto"/>
              <a:ea typeface="Roboto"/>
              <a:cs typeface="Roboto"/>
              <a:sym typeface="Roboto"/>
            </a:endParaRPr>
          </a:p>
          <a:p>
            <a:pPr indent="0" lvl="0" marL="91440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Test your function by calling it with different values and printing the results.</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Hint</a:t>
            </a:r>
            <a:endParaRPr b="1">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Arithmetic Mean (average)</a:t>
            </a:r>
            <a:endParaRPr/>
          </a:p>
        </p:txBody>
      </p:sp>
      <p:pic>
        <p:nvPicPr>
          <p:cNvPr id="393" name="Google Shape;393;p50"/>
          <p:cNvPicPr preferRelativeResize="0"/>
          <p:nvPr/>
        </p:nvPicPr>
        <p:blipFill>
          <a:blip r:embed="rId4">
            <a:alphaModFix/>
          </a:blip>
          <a:stretch>
            <a:fillRect/>
          </a:stretch>
        </p:blipFill>
        <p:spPr>
          <a:xfrm flipH="1">
            <a:off x="3756049" y="2571747"/>
            <a:ext cx="626575" cy="6265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171" name="Google Shape;171;p25"/>
          <p:cNvPicPr preferRelativeResize="0"/>
          <p:nvPr/>
        </p:nvPicPr>
        <p:blipFill rotWithShape="1">
          <a:blip r:embed="rId3">
            <a:alphaModFix/>
          </a:blip>
          <a:srcRect b="0" l="0" r="0" t="0"/>
          <a:stretch/>
        </p:blipFill>
        <p:spPr>
          <a:xfrm>
            <a:off x="-95675" y="0"/>
            <a:ext cx="9144005" cy="5143500"/>
          </a:xfrm>
          <a:prstGeom prst="rect">
            <a:avLst/>
          </a:prstGeom>
          <a:noFill/>
          <a:ln>
            <a:noFill/>
          </a:ln>
        </p:spPr>
      </p:pic>
      <p:sp>
        <p:nvSpPr>
          <p:cNvPr id="172" name="Google Shape;172;p25"/>
          <p:cNvSpPr txBox="1"/>
          <p:nvPr/>
        </p:nvSpPr>
        <p:spPr>
          <a:xfrm>
            <a:off x="522775" y="866300"/>
            <a:ext cx="4164600" cy="3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D966"/>
                </a:solidFill>
                <a:latin typeface="Roboto"/>
                <a:ea typeface="Roboto"/>
                <a:cs typeface="Roboto"/>
                <a:sym typeface="Roboto"/>
              </a:rPr>
              <a:t>Bem vindos</a:t>
            </a:r>
            <a:endParaRPr b="1" sz="3000">
              <a:solidFill>
                <a:srgbClr val="FFD966"/>
              </a:solidFill>
              <a:latin typeface="Roboto"/>
              <a:ea typeface="Roboto"/>
              <a:cs typeface="Roboto"/>
              <a:sym typeface="Roboto"/>
            </a:endParaRPr>
          </a:p>
          <a:p>
            <a:pPr indent="0" lvl="0" marL="0" rtl="0" algn="l">
              <a:spcBef>
                <a:spcPts val="0"/>
              </a:spcBef>
              <a:spcAft>
                <a:spcPts val="0"/>
              </a:spcAft>
              <a:buNone/>
            </a:pPr>
            <a:r>
              <a:rPr lang="en" sz="3000">
                <a:solidFill>
                  <a:srgbClr val="FFFFFF"/>
                </a:solidFill>
                <a:latin typeface="Roboto Light"/>
                <a:ea typeface="Roboto Light"/>
                <a:cs typeface="Roboto Light"/>
                <a:sym typeface="Roboto Light"/>
              </a:rPr>
              <a:t>ようこそ</a:t>
            </a:r>
            <a:endParaRPr sz="30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b="1" lang="en" sz="3000">
                <a:solidFill>
                  <a:srgbClr val="FFD966"/>
                </a:solidFill>
                <a:latin typeface="Roboto"/>
                <a:ea typeface="Roboto"/>
                <a:cs typeface="Roboto"/>
                <a:sym typeface="Roboto"/>
              </a:rPr>
              <a:t>Welcome</a:t>
            </a:r>
            <a:endParaRPr b="1" sz="3000">
              <a:solidFill>
                <a:srgbClr val="FFD966"/>
              </a:solidFill>
              <a:latin typeface="Roboto"/>
              <a:ea typeface="Roboto"/>
              <a:cs typeface="Roboto"/>
              <a:sym typeface="Roboto"/>
            </a:endParaRPr>
          </a:p>
        </p:txBody>
      </p:sp>
      <p:sp>
        <p:nvSpPr>
          <p:cNvPr id="173" name="Google Shape;173;p25"/>
          <p:cNvSpPr txBox="1"/>
          <p:nvPr/>
        </p:nvSpPr>
        <p:spPr>
          <a:xfrm>
            <a:off x="5758625" y="809850"/>
            <a:ext cx="4164600" cy="3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Light"/>
                <a:ea typeface="Roboto Light"/>
                <a:cs typeface="Roboto Light"/>
                <a:sym typeface="Roboto Light"/>
              </a:rPr>
              <a:t>...that’s our menu</a:t>
            </a:r>
            <a:endParaRPr sz="3000">
              <a:latin typeface="Roboto Light"/>
              <a:ea typeface="Roboto Light"/>
              <a:cs typeface="Roboto Light"/>
              <a:sym typeface="Roboto Light"/>
            </a:endParaRPr>
          </a:p>
          <a:p>
            <a:pPr indent="0" lvl="0" marL="0" rtl="0" algn="l">
              <a:spcBef>
                <a:spcPts val="0"/>
              </a:spcBef>
              <a:spcAft>
                <a:spcPts val="0"/>
              </a:spcAft>
              <a:buNone/>
            </a:pPr>
            <a:r>
              <a:rPr lang="en" sz="3000">
                <a:latin typeface="Roboto Light"/>
                <a:ea typeface="Roboto Light"/>
                <a:cs typeface="Roboto Light"/>
                <a:sym typeface="Roboto Light"/>
              </a:rPr>
              <a:t>for today’s class</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0"/>
              </a:spcBef>
              <a:spcAft>
                <a:spcPts val="0"/>
              </a:spcAft>
              <a:buNone/>
            </a:pPr>
            <a:r>
              <a:rPr b="1" lang="en" sz="3000">
                <a:latin typeface="Roboto"/>
                <a:ea typeface="Roboto"/>
                <a:cs typeface="Roboto"/>
                <a:sym typeface="Roboto"/>
              </a:rPr>
              <a:t>topped with </a:t>
            </a:r>
            <a:endParaRPr b="1" sz="3000">
              <a:latin typeface="Roboto"/>
              <a:ea typeface="Roboto"/>
              <a:cs typeface="Roboto"/>
              <a:sym typeface="Roboto"/>
            </a:endParaRPr>
          </a:p>
          <a:p>
            <a:pPr indent="0" lvl="0" marL="0" rtl="0" algn="l">
              <a:spcBef>
                <a:spcPts val="0"/>
              </a:spcBef>
              <a:spcAft>
                <a:spcPts val="0"/>
              </a:spcAft>
              <a:buNone/>
            </a:pPr>
            <a:r>
              <a:rPr b="1" lang="en" sz="3000">
                <a:latin typeface="Roboto"/>
                <a:ea typeface="Roboto"/>
                <a:cs typeface="Roboto"/>
                <a:sym typeface="Roboto"/>
              </a:rPr>
              <a:t>command line…</a:t>
            </a:r>
            <a:endParaRPr b="1" sz="3000">
              <a:latin typeface="Roboto"/>
              <a:ea typeface="Roboto"/>
              <a:cs typeface="Roboto"/>
              <a:sym typeface="Roboto"/>
            </a:endParaRPr>
          </a:p>
          <a:p>
            <a:pPr indent="0" lvl="0" marL="0" rtl="0" algn="l">
              <a:spcBef>
                <a:spcPts val="0"/>
              </a:spcBef>
              <a:spcAft>
                <a:spcPts val="0"/>
              </a:spcAft>
              <a:buNone/>
            </a:pPr>
            <a:r>
              <a:rPr lang="en" sz="3000">
                <a:latin typeface="Consolas"/>
                <a:ea typeface="Consolas"/>
                <a:cs typeface="Consolas"/>
                <a:sym typeface="Consolas"/>
              </a:rPr>
              <a:t>cd</a:t>
            </a:r>
            <a:endParaRPr sz="3000">
              <a:latin typeface="Consolas"/>
              <a:ea typeface="Consolas"/>
              <a:cs typeface="Consolas"/>
              <a:sym typeface="Consolas"/>
            </a:endParaRPr>
          </a:p>
          <a:p>
            <a:pPr indent="0" lvl="0" marL="0" rtl="0" algn="l">
              <a:spcBef>
                <a:spcPts val="0"/>
              </a:spcBef>
              <a:spcAft>
                <a:spcPts val="0"/>
              </a:spcAft>
              <a:buNone/>
            </a:pPr>
            <a:r>
              <a:rPr lang="en" sz="3000">
                <a:latin typeface="Consolas"/>
                <a:ea typeface="Consolas"/>
                <a:cs typeface="Consolas"/>
                <a:sym typeface="Consolas"/>
              </a:rPr>
              <a:t>ls</a:t>
            </a:r>
            <a:endParaRPr sz="3000">
              <a:latin typeface="Consolas"/>
              <a:ea typeface="Consolas"/>
              <a:cs typeface="Consolas"/>
              <a:sym typeface="Consolas"/>
            </a:endParaRPr>
          </a:p>
          <a:p>
            <a:pPr indent="0" lvl="0" marL="0" rtl="0" algn="l">
              <a:spcBef>
                <a:spcPts val="0"/>
              </a:spcBef>
              <a:spcAft>
                <a:spcPts val="0"/>
              </a:spcAft>
              <a:buNone/>
            </a:pPr>
            <a:r>
              <a:rPr lang="en" sz="3000">
                <a:latin typeface="Consolas"/>
                <a:ea typeface="Consolas"/>
                <a:cs typeface="Consolas"/>
                <a:sym typeface="Consolas"/>
              </a:rPr>
              <a:t>la</a:t>
            </a:r>
            <a:endParaRPr sz="3000">
              <a:latin typeface="Consolas"/>
              <a:ea typeface="Consolas"/>
              <a:cs typeface="Consolas"/>
              <a:sym typeface="Consolas"/>
            </a:endParaRPr>
          </a:p>
          <a:p>
            <a:pPr indent="0" lvl="0" marL="0" rtl="0" algn="l">
              <a:spcBef>
                <a:spcPts val="0"/>
              </a:spcBef>
              <a:spcAft>
                <a:spcPts val="0"/>
              </a:spcAft>
              <a:buNone/>
            </a:pPr>
            <a:r>
              <a:rPr lang="en" sz="3000">
                <a:latin typeface="Consolas"/>
                <a:ea typeface="Consolas"/>
                <a:cs typeface="Consolas"/>
                <a:sym typeface="Consolas"/>
              </a:rPr>
              <a:t>../</a:t>
            </a:r>
            <a:endParaRPr sz="3000">
              <a:latin typeface="Consolas"/>
              <a:ea typeface="Consolas"/>
              <a:cs typeface="Consolas"/>
              <a:sym typeface="Consolas"/>
            </a:endParaRPr>
          </a:p>
        </p:txBody>
      </p:sp>
      <p:pic>
        <p:nvPicPr>
          <p:cNvPr id="174" name="Google Shape;174;p25"/>
          <p:cNvPicPr preferRelativeResize="0"/>
          <p:nvPr/>
        </p:nvPicPr>
        <p:blipFill>
          <a:blip r:embed="rId4">
            <a:alphaModFix/>
          </a:blip>
          <a:stretch>
            <a:fillRect/>
          </a:stretch>
        </p:blipFill>
        <p:spPr>
          <a:xfrm rot="3044724">
            <a:off x="2332067" y="2717637"/>
            <a:ext cx="794363" cy="765126"/>
          </a:xfrm>
          <a:prstGeom prst="rect">
            <a:avLst/>
          </a:prstGeom>
          <a:noFill/>
          <a:ln>
            <a:noFill/>
          </a:ln>
        </p:spPr>
      </p:pic>
      <p:pic>
        <p:nvPicPr>
          <p:cNvPr id="175" name="Google Shape;175;p25"/>
          <p:cNvPicPr preferRelativeResize="0"/>
          <p:nvPr/>
        </p:nvPicPr>
        <p:blipFill>
          <a:blip r:embed="rId5">
            <a:alphaModFix/>
          </a:blip>
          <a:stretch>
            <a:fillRect/>
          </a:stretch>
        </p:blipFill>
        <p:spPr>
          <a:xfrm rot="1711562">
            <a:off x="2417165" y="1554687"/>
            <a:ext cx="624170" cy="648776"/>
          </a:xfrm>
          <a:prstGeom prst="rect">
            <a:avLst/>
          </a:prstGeom>
          <a:noFill/>
          <a:ln>
            <a:noFill/>
          </a:ln>
        </p:spPr>
      </p:pic>
      <p:pic>
        <p:nvPicPr>
          <p:cNvPr id="176" name="Google Shape;176;p25"/>
          <p:cNvPicPr preferRelativeResize="0"/>
          <p:nvPr/>
        </p:nvPicPr>
        <p:blipFill>
          <a:blip r:embed="rId6">
            <a:alphaModFix/>
          </a:blip>
          <a:stretch>
            <a:fillRect/>
          </a:stretch>
        </p:blipFill>
        <p:spPr>
          <a:xfrm rot="-1919124">
            <a:off x="783812" y="2927971"/>
            <a:ext cx="1147126" cy="11471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405" name="Google Shape;405;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7" name="Google Shape;407;p52"/>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Wrestling With </a:t>
            </a:r>
            <a:r>
              <a:rPr b="1" lang="en" sz="2600"/>
              <a:t>Functions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create a function capable to search through a list of wrestlers to </a:t>
            </a:r>
            <a:r>
              <a:rPr lang="en" sz="1900">
                <a:latin typeface="Roboto Light"/>
                <a:ea typeface="Roboto Light"/>
                <a:cs typeface="Roboto Light"/>
                <a:sym typeface="Roboto Light"/>
              </a:rPr>
              <a:t>determine</a:t>
            </a:r>
            <a:r>
              <a:rPr lang="en" sz="1900">
                <a:latin typeface="Roboto Light"/>
                <a:ea typeface="Roboto Light"/>
                <a:cs typeface="Roboto Light"/>
                <a:sym typeface="Roboto Light"/>
              </a:rPr>
              <a:t> their win, loss, and draw percentages. </a:t>
            </a:r>
            <a:endParaRPr sz="1900">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3"/>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413" name="Google Shape;413;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a:latin typeface="Roboto"/>
                <a:ea typeface="Roboto"/>
                <a:cs typeface="Roboto"/>
                <a:sym typeface="Roboto"/>
              </a:rPr>
              <a:t>Wrestling With Functions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14" name="Google Shape;414;p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5" name="Google Shape;415;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53"/>
          <p:cNvSpPr txBox="1"/>
          <p:nvPr/>
        </p:nvSpPr>
        <p:spPr>
          <a:xfrm>
            <a:off x="653575" y="978600"/>
            <a:ext cx="8216100" cy="215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Analyze the code and CSV provided, looking specifically for what needs to still be added to the application.</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Note that  </a:t>
            </a:r>
            <a:r>
              <a:rPr lang="en" sz="1200">
                <a:solidFill>
                  <a:srgbClr val="404040"/>
                </a:solidFill>
                <a:highlight>
                  <a:schemeClr val="lt2"/>
                </a:highlight>
                <a:latin typeface="Consolas"/>
                <a:ea typeface="Consolas"/>
                <a:cs typeface="Consolas"/>
                <a:sym typeface="Consolas"/>
              </a:rPr>
              <a:t>header = next(reader)</a:t>
            </a:r>
            <a:r>
              <a:rPr lang="en">
                <a:solidFill>
                  <a:srgbClr val="24292E"/>
                </a:solidFill>
                <a:highlight>
                  <a:schemeClr val="lt1"/>
                </a:highlight>
                <a:latin typeface="Roboto"/>
                <a:ea typeface="Roboto"/>
                <a:cs typeface="Roboto"/>
                <a:sym typeface="Roboto"/>
              </a:rPr>
              <a:t> will read the header row from the csv file.</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Using the starter code provided, create a function called </a:t>
            </a:r>
            <a:r>
              <a:rPr lang="en" sz="1200">
                <a:solidFill>
                  <a:srgbClr val="404040"/>
                </a:solidFill>
                <a:highlight>
                  <a:schemeClr val="lt2"/>
                </a:highlight>
                <a:latin typeface="Consolas"/>
                <a:ea typeface="Consolas"/>
                <a:cs typeface="Consolas"/>
                <a:sym typeface="Consolas"/>
              </a:rPr>
              <a:t>print_percentages</a:t>
            </a:r>
            <a:r>
              <a:rPr lang="en">
                <a:solidFill>
                  <a:srgbClr val="24292E"/>
                </a:solidFill>
                <a:highlight>
                  <a:schemeClr val="lt1"/>
                </a:highlight>
                <a:latin typeface="Roboto"/>
                <a:ea typeface="Roboto"/>
                <a:cs typeface="Roboto"/>
                <a:sym typeface="Roboto"/>
              </a:rPr>
              <a:t> which takes in a parameter called </a:t>
            </a:r>
            <a:r>
              <a:rPr lang="en" sz="1200">
                <a:solidFill>
                  <a:srgbClr val="404040"/>
                </a:solidFill>
                <a:highlight>
                  <a:schemeClr val="lt2"/>
                </a:highlight>
                <a:latin typeface="Consolas"/>
                <a:ea typeface="Consolas"/>
                <a:cs typeface="Consolas"/>
                <a:sym typeface="Consolas"/>
              </a:rPr>
              <a:t>wrestler_data</a:t>
            </a:r>
            <a:r>
              <a:rPr lang="en">
                <a:solidFill>
                  <a:srgbClr val="24292E"/>
                </a:solidFill>
                <a:highlight>
                  <a:schemeClr val="lt1"/>
                </a:highlight>
                <a:latin typeface="Roboto"/>
                <a:ea typeface="Roboto"/>
                <a:cs typeface="Roboto"/>
                <a:sym typeface="Roboto"/>
              </a:rPr>
              <a:t> and does the following:</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Uses the data stored within </a:t>
            </a:r>
            <a:r>
              <a:rPr lang="en" sz="1200">
                <a:solidFill>
                  <a:srgbClr val="404040"/>
                </a:solidFill>
                <a:highlight>
                  <a:schemeClr val="lt2"/>
                </a:highlight>
                <a:latin typeface="Consolas"/>
                <a:ea typeface="Consolas"/>
                <a:cs typeface="Consolas"/>
                <a:sym typeface="Consolas"/>
              </a:rPr>
              <a:t>wrestler_data</a:t>
            </a:r>
            <a:r>
              <a:rPr lang="en">
                <a:solidFill>
                  <a:srgbClr val="24292E"/>
                </a:solidFill>
                <a:highlight>
                  <a:schemeClr val="lt1"/>
                </a:highlight>
                <a:latin typeface="Roboto"/>
                <a:ea typeface="Roboto"/>
                <a:cs typeface="Roboto"/>
                <a:sym typeface="Roboto"/>
              </a:rPr>
              <a:t> to calculate the percentage of matches the wrestler won, lost, and drew over the course of a year.</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Prints out the stats for the wrestler to the terminal</a:t>
            </a:r>
            <a:endParaRPr/>
          </a:p>
        </p:txBody>
      </p:sp>
      <p:sp>
        <p:nvSpPr>
          <p:cNvPr id="417" name="Google Shape;417;p53"/>
          <p:cNvSpPr txBox="1"/>
          <p:nvPr/>
        </p:nvSpPr>
        <p:spPr>
          <a:xfrm>
            <a:off x="621750" y="3041600"/>
            <a:ext cx="79005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Bonus:</a:t>
            </a:r>
            <a:endParaRPr b="1">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Still within the </a:t>
            </a:r>
            <a:r>
              <a:rPr lang="en" sz="1200">
                <a:solidFill>
                  <a:srgbClr val="404040"/>
                </a:solidFill>
                <a:highlight>
                  <a:schemeClr val="lt2"/>
                </a:highlight>
                <a:latin typeface="Consolas"/>
                <a:ea typeface="Consolas"/>
                <a:cs typeface="Consolas"/>
                <a:sym typeface="Consolas"/>
              </a:rPr>
              <a:t>print_percentages()</a:t>
            </a:r>
            <a:r>
              <a:rPr lang="en">
                <a:solidFill>
                  <a:srgbClr val="24292E"/>
                </a:solidFill>
                <a:highlight>
                  <a:schemeClr val="lt1"/>
                </a:highlight>
                <a:latin typeface="Roboto"/>
                <a:ea typeface="Roboto"/>
                <a:cs typeface="Roboto"/>
                <a:sym typeface="Roboto"/>
              </a:rPr>
              <a:t> function, create a conditional that checks a wrestler's loss percentage and prints either "Jobber" to the screen if the number was greater than fifty or "Superstar" if the number was less than 50. </a:t>
            </a:r>
            <a:endParaRPr b="1">
              <a:solidFill>
                <a:srgbClr val="24292E"/>
              </a:solidFill>
              <a:highlight>
                <a:schemeClr val="lt1"/>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5"/>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pic>
        <p:nvPicPr>
          <p:cNvPr descr="Clean 40 min timer counting downwards, 5 sec pre-count with beeps and then an alarm after 40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429" name="Google Shape;429;p55" title="40 minute Countdown timer (with alarm)">
            <a:hlinkClick r:id="rId4"/>
          </p:cNvPr>
          <p:cNvPicPr preferRelativeResize="0"/>
          <p:nvPr/>
        </p:nvPicPr>
        <p:blipFill>
          <a:blip r:embed="rId5">
            <a:alphaModFix/>
          </a:blip>
          <a:stretch>
            <a:fillRect/>
          </a:stretch>
        </p:blipFill>
        <p:spPr>
          <a:xfrm>
            <a:off x="152400" y="3198048"/>
            <a:ext cx="2345525" cy="1759153"/>
          </a:xfrm>
          <a:prstGeom prst="rect">
            <a:avLst/>
          </a:prstGeom>
          <a:noFill/>
          <a:ln>
            <a:noFill/>
          </a:ln>
        </p:spPr>
      </p:pic>
      <p:sp>
        <p:nvSpPr>
          <p:cNvPr id="430" name="Google Shape;430;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37" name="Google Shape;437;p5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5029200" rtl="0" algn="ctr">
              <a:spcBef>
                <a:spcPts val="0"/>
              </a:spcBef>
              <a:spcAft>
                <a:spcPts val="0"/>
              </a:spcAft>
              <a:buNone/>
            </a:pPr>
            <a:r>
              <a:rPr lang="en"/>
              <a:t>    	              Intro to Git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What’s GitHub?</a:t>
            </a:r>
            <a:endParaRPr b="1"/>
          </a:p>
          <a:p>
            <a:pPr indent="0" lvl="0" marL="0" rtl="0" algn="l">
              <a:spcBef>
                <a:spcPts val="1600"/>
              </a:spcBef>
              <a:spcAft>
                <a:spcPts val="1600"/>
              </a:spcAft>
              <a:buClr>
                <a:schemeClr val="dk1"/>
              </a:buClr>
              <a:buSzPts val="1100"/>
              <a:buFont typeface="Arial"/>
              <a:buNone/>
            </a:pPr>
            <a:r>
              <a:t/>
            </a:r>
            <a:endParaRPr b="1"/>
          </a:p>
        </p:txBody>
      </p:sp>
      <p:sp>
        <p:nvSpPr>
          <p:cNvPr id="443" name="Google Shape;443;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 to Git </a:t>
            </a:r>
            <a:endParaRPr b="1">
              <a:latin typeface="Roboto"/>
              <a:ea typeface="Roboto"/>
              <a:cs typeface="Roboto"/>
              <a:sym typeface="Roboto"/>
            </a:endParaRPr>
          </a:p>
        </p:txBody>
      </p:sp>
      <p:sp>
        <p:nvSpPr>
          <p:cNvPr id="444" name="Google Shape;444;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45" name="Google Shape;445;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46" name="Google Shape;446;p57"/>
          <p:cNvPicPr preferRelativeResize="0"/>
          <p:nvPr/>
        </p:nvPicPr>
        <p:blipFill>
          <a:blip r:embed="rId3">
            <a:alphaModFix/>
          </a:blip>
          <a:stretch>
            <a:fillRect/>
          </a:stretch>
        </p:blipFill>
        <p:spPr>
          <a:xfrm>
            <a:off x="771876" y="1196700"/>
            <a:ext cx="1268300" cy="1315450"/>
          </a:xfrm>
          <a:prstGeom prst="rect">
            <a:avLst/>
          </a:prstGeom>
          <a:noFill/>
          <a:ln>
            <a:noFill/>
          </a:ln>
        </p:spPr>
      </p:pic>
      <p:sp>
        <p:nvSpPr>
          <p:cNvPr id="447" name="Google Shape;447;p57"/>
          <p:cNvSpPr txBox="1"/>
          <p:nvPr/>
        </p:nvSpPr>
        <p:spPr>
          <a:xfrm>
            <a:off x="2767375" y="1071750"/>
            <a:ext cx="61023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More than 40 million people use GitHub.</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rPr>
              <a:t>It is an essential tool for best code practices.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Font typeface="Roboto"/>
              <a:buChar char="●"/>
            </a:pPr>
            <a:r>
              <a:rPr lang="en">
                <a:solidFill>
                  <a:schemeClr val="dk1"/>
                </a:solidFill>
              </a:rPr>
              <a:t>It is the biggest platform for developers to showcase their work.</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Using GitHub makes it easier to collaborate with colleagues and peers and to review previous versions of one’s work.</a:t>
            </a:r>
            <a:endParaRPr>
              <a:solidFill>
                <a:schemeClr val="dk1"/>
              </a:solidFill>
            </a:endParaRPr>
          </a:p>
        </p:txBody>
      </p:sp>
      <p:sp>
        <p:nvSpPr>
          <p:cNvPr id="448" name="Google Shape;448;p57"/>
          <p:cNvSpPr txBox="1"/>
          <p:nvPr/>
        </p:nvSpPr>
        <p:spPr>
          <a:xfrm>
            <a:off x="575825" y="3078650"/>
            <a:ext cx="7470300" cy="16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GitHub is an essential tool for your academic development, and it will transition with you through your professional career.</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Think of your knowledge blueprint—it will raise your visibility among potential employers and could translate into a high-paying job.</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8"/>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GitHub Flow: Create a Branch</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454" name="Google Shape;454;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 to Git </a:t>
            </a:r>
            <a:endParaRPr b="1">
              <a:latin typeface="Roboto"/>
              <a:ea typeface="Roboto"/>
              <a:cs typeface="Roboto"/>
              <a:sym typeface="Roboto"/>
            </a:endParaRPr>
          </a:p>
        </p:txBody>
      </p:sp>
      <p:sp>
        <p:nvSpPr>
          <p:cNvPr id="455" name="Google Shape;455;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56" name="Google Shape;45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57" name="Google Shape;457;p58"/>
          <p:cNvPicPr preferRelativeResize="0"/>
          <p:nvPr/>
        </p:nvPicPr>
        <p:blipFill>
          <a:blip r:embed="rId3">
            <a:alphaModFix/>
          </a:blip>
          <a:stretch>
            <a:fillRect/>
          </a:stretch>
        </p:blipFill>
        <p:spPr>
          <a:xfrm>
            <a:off x="1378275" y="1316800"/>
            <a:ext cx="6387449" cy="2509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GitHub Flow: Add Commits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463" name="Google Shape;46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 to Git </a:t>
            </a:r>
            <a:endParaRPr b="1">
              <a:latin typeface="Roboto"/>
              <a:ea typeface="Roboto"/>
              <a:cs typeface="Roboto"/>
              <a:sym typeface="Roboto"/>
            </a:endParaRPr>
          </a:p>
        </p:txBody>
      </p:sp>
      <p:sp>
        <p:nvSpPr>
          <p:cNvPr id="464" name="Google Shape;464;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65" name="Google Shape;465;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66" name="Google Shape;466;p59"/>
          <p:cNvPicPr preferRelativeResize="0"/>
          <p:nvPr/>
        </p:nvPicPr>
        <p:blipFill>
          <a:blip r:embed="rId3">
            <a:alphaModFix/>
          </a:blip>
          <a:stretch>
            <a:fillRect/>
          </a:stretch>
        </p:blipFill>
        <p:spPr>
          <a:xfrm>
            <a:off x="1364301" y="1311312"/>
            <a:ext cx="6415399" cy="25208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0"/>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GitHub Flow: Pull Request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472" name="Google Shape;47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 to Git </a:t>
            </a:r>
            <a:endParaRPr b="1">
              <a:latin typeface="Roboto"/>
              <a:ea typeface="Roboto"/>
              <a:cs typeface="Roboto"/>
              <a:sym typeface="Roboto"/>
            </a:endParaRPr>
          </a:p>
        </p:txBody>
      </p:sp>
      <p:sp>
        <p:nvSpPr>
          <p:cNvPr id="473" name="Google Shape;47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74" name="Google Shape;474;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75" name="Google Shape;475;p60"/>
          <p:cNvPicPr preferRelativeResize="0"/>
          <p:nvPr/>
        </p:nvPicPr>
        <p:blipFill>
          <a:blip r:embed="rId3">
            <a:alphaModFix/>
          </a:blip>
          <a:stretch>
            <a:fillRect/>
          </a:stretch>
        </p:blipFill>
        <p:spPr>
          <a:xfrm>
            <a:off x="1360812" y="1309950"/>
            <a:ext cx="6422376" cy="2523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GitHub Flow: Review your Code</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481" name="Google Shape;481;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 to Git </a:t>
            </a:r>
            <a:endParaRPr b="1">
              <a:latin typeface="Roboto"/>
              <a:ea typeface="Roboto"/>
              <a:cs typeface="Roboto"/>
              <a:sym typeface="Roboto"/>
            </a:endParaRPr>
          </a:p>
        </p:txBody>
      </p:sp>
      <p:sp>
        <p:nvSpPr>
          <p:cNvPr id="482" name="Google Shape;482;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83" name="Google Shape;483;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84" name="Google Shape;484;p61"/>
          <p:cNvPicPr preferRelativeResize="0"/>
          <p:nvPr/>
        </p:nvPicPr>
        <p:blipFill>
          <a:blip r:embed="rId3">
            <a:alphaModFix/>
          </a:blip>
          <a:stretch>
            <a:fillRect/>
          </a:stretch>
        </p:blipFill>
        <p:spPr>
          <a:xfrm>
            <a:off x="1377237" y="1315438"/>
            <a:ext cx="6389526" cy="251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82" name="Google Shape;182;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84" name="Google Shape;184;p26"/>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Cereal Cleaner</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be creating an application that reads in cereal data from CSV and then prints only those cereals that have more than 5 grams of fiber in them.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2"/>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GitHub Flow: Deploy</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490" name="Google Shape;490;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 to Git </a:t>
            </a:r>
            <a:endParaRPr b="1">
              <a:latin typeface="Roboto"/>
              <a:ea typeface="Roboto"/>
              <a:cs typeface="Roboto"/>
              <a:sym typeface="Roboto"/>
            </a:endParaRPr>
          </a:p>
        </p:txBody>
      </p:sp>
      <p:sp>
        <p:nvSpPr>
          <p:cNvPr id="491" name="Google Shape;491;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92" name="Google Shape;492;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93" name="Google Shape;493;p62"/>
          <p:cNvPicPr preferRelativeResize="0"/>
          <p:nvPr/>
        </p:nvPicPr>
        <p:blipFill>
          <a:blip r:embed="rId3">
            <a:alphaModFix/>
          </a:blip>
          <a:stretch>
            <a:fillRect/>
          </a:stretch>
        </p:blipFill>
        <p:spPr>
          <a:xfrm>
            <a:off x="1374788" y="1315438"/>
            <a:ext cx="6394424" cy="2512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3"/>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GitHub Flow: Merge Your Code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499" name="Google Shape;49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 to Git </a:t>
            </a:r>
            <a:endParaRPr b="1">
              <a:latin typeface="Roboto"/>
              <a:ea typeface="Roboto"/>
              <a:cs typeface="Roboto"/>
              <a:sym typeface="Roboto"/>
            </a:endParaRPr>
          </a:p>
        </p:txBody>
      </p:sp>
      <p:sp>
        <p:nvSpPr>
          <p:cNvPr id="500" name="Google Shape;500;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01" name="Google Shape;50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p63"/>
          <p:cNvPicPr preferRelativeResize="0"/>
          <p:nvPr/>
        </p:nvPicPr>
        <p:blipFill rotWithShape="1">
          <a:blip r:embed="rId3">
            <a:alphaModFix/>
          </a:blip>
          <a:srcRect b="2533" l="1114" r="1143" t="1864"/>
          <a:stretch/>
        </p:blipFill>
        <p:spPr>
          <a:xfrm>
            <a:off x="1451538" y="1359800"/>
            <a:ext cx="6240924" cy="2423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508" name="Google Shape;508;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10" name="Google Shape;510;p64"/>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Adding Files from the Command Line</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we will create a new repository, clone it and add files via command line. </a:t>
            </a:r>
            <a:endParaRPr sz="1900">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5"/>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516" name="Google Shape;516;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Adding Files from the Command Line</a:t>
            </a:r>
            <a:endParaRPr b="1">
              <a:latin typeface="Roboto"/>
              <a:ea typeface="Roboto"/>
              <a:cs typeface="Roboto"/>
              <a:sym typeface="Roboto"/>
            </a:endParaRPr>
          </a:p>
        </p:txBody>
      </p:sp>
      <p:sp>
        <p:nvSpPr>
          <p:cNvPr id="517" name="Google Shape;517;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18" name="Google Shape;5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65"/>
          <p:cNvSpPr txBox="1"/>
          <p:nvPr/>
        </p:nvSpPr>
        <p:spPr>
          <a:xfrm>
            <a:off x="612150" y="978600"/>
            <a:ext cx="3000000" cy="978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Create a new repo. </a:t>
            </a:r>
            <a:endParaRPr>
              <a:solidFill>
                <a:srgbClr val="24292E"/>
              </a:solidFill>
              <a:highlight>
                <a:schemeClr val="lt1"/>
              </a:highlight>
              <a:latin typeface="Roboto"/>
              <a:ea typeface="Roboto"/>
              <a:cs typeface="Roboto"/>
              <a:sym typeface="Roboto"/>
            </a:endParaRPr>
          </a:p>
        </p:txBody>
      </p:sp>
      <p:pic>
        <p:nvPicPr>
          <p:cNvPr id="520" name="Google Shape;520;p65"/>
          <p:cNvPicPr preferRelativeResize="0"/>
          <p:nvPr/>
        </p:nvPicPr>
        <p:blipFill>
          <a:blip r:embed="rId3">
            <a:alphaModFix/>
          </a:blip>
          <a:stretch>
            <a:fillRect/>
          </a:stretch>
        </p:blipFill>
        <p:spPr>
          <a:xfrm>
            <a:off x="910225" y="1379950"/>
            <a:ext cx="4706351" cy="1295225"/>
          </a:xfrm>
          <a:prstGeom prst="rect">
            <a:avLst/>
          </a:prstGeom>
          <a:noFill/>
          <a:ln>
            <a:noFill/>
          </a:ln>
        </p:spPr>
      </p:pic>
      <p:sp>
        <p:nvSpPr>
          <p:cNvPr id="521" name="Google Shape;521;p65"/>
          <p:cNvSpPr txBox="1"/>
          <p:nvPr/>
        </p:nvSpPr>
        <p:spPr>
          <a:xfrm>
            <a:off x="612150" y="2735525"/>
            <a:ext cx="74511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Open terminal (or git-bash for Windows users) and navigate to the home folder using </a:t>
            </a:r>
            <a:r>
              <a:rPr lang="en" sz="1200">
                <a:solidFill>
                  <a:srgbClr val="404040"/>
                </a:solidFill>
                <a:highlight>
                  <a:schemeClr val="lt2"/>
                </a:highlight>
                <a:latin typeface="Consolas"/>
                <a:ea typeface="Consolas"/>
                <a:cs typeface="Consolas"/>
                <a:sym typeface="Consolas"/>
              </a:rPr>
              <a:t>cd ~</a:t>
            </a:r>
            <a:r>
              <a:rPr lang="en">
                <a:solidFill>
                  <a:srgbClr val="24292E"/>
                </a:solidFill>
                <a:highlight>
                  <a:schemeClr val="lt1"/>
                </a:highlight>
                <a:latin typeface="Roboto"/>
                <a:ea typeface="Roboto"/>
                <a:cs typeface="Roboto"/>
                <a:sym typeface="Roboto"/>
              </a:rPr>
              <a:t>.</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Type in </a:t>
            </a:r>
            <a:r>
              <a:rPr lang="en" sz="1200">
                <a:solidFill>
                  <a:srgbClr val="404040"/>
                </a:solidFill>
                <a:highlight>
                  <a:schemeClr val="lt2"/>
                </a:highlight>
                <a:latin typeface="Consolas"/>
                <a:ea typeface="Consolas"/>
                <a:cs typeface="Consolas"/>
                <a:sym typeface="Consolas"/>
              </a:rPr>
              <a:t>git clone &lt;repository link&gt;</a:t>
            </a:r>
            <a:r>
              <a:rPr lang="en">
                <a:solidFill>
                  <a:srgbClr val="24292E"/>
                </a:solidFill>
                <a:highlight>
                  <a:schemeClr val="lt1"/>
                </a:highlight>
                <a:latin typeface="Roboto"/>
                <a:ea typeface="Roboto"/>
                <a:cs typeface="Roboto"/>
                <a:sym typeface="Roboto"/>
              </a:rPr>
              <a:t> in the terminal to clone the repo to the current directory. Once this has run, everyone should now see a folder with the same name as the repo.</a:t>
            </a:r>
            <a:endParaRPr/>
          </a:p>
        </p:txBody>
      </p:sp>
      <p:pic>
        <p:nvPicPr>
          <p:cNvPr id="522" name="Google Shape;522;p65"/>
          <p:cNvPicPr preferRelativeResize="0"/>
          <p:nvPr/>
        </p:nvPicPr>
        <p:blipFill>
          <a:blip r:embed="rId4">
            <a:alphaModFix/>
          </a:blip>
          <a:stretch>
            <a:fillRect/>
          </a:stretch>
        </p:blipFill>
        <p:spPr>
          <a:xfrm>
            <a:off x="1024463" y="4107450"/>
            <a:ext cx="6973425" cy="514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6"/>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528" name="Google Shape;528;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Adding Files from the Command Line</a:t>
            </a:r>
            <a:endParaRPr b="1">
              <a:latin typeface="Roboto"/>
              <a:ea typeface="Roboto"/>
              <a:cs typeface="Roboto"/>
              <a:sym typeface="Roboto"/>
            </a:endParaRPr>
          </a:p>
        </p:txBody>
      </p:sp>
      <p:sp>
        <p:nvSpPr>
          <p:cNvPr id="529" name="Google Shape;52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30" name="Google Shape;5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p66"/>
          <p:cNvSpPr txBox="1"/>
          <p:nvPr/>
        </p:nvSpPr>
        <p:spPr>
          <a:xfrm>
            <a:off x="588300" y="1032450"/>
            <a:ext cx="7718700" cy="1539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Open the folder in VS Code and create two python script files named </a:t>
            </a:r>
            <a:r>
              <a:rPr lang="en" sz="1200">
                <a:solidFill>
                  <a:srgbClr val="404040"/>
                </a:solidFill>
                <a:highlight>
                  <a:schemeClr val="lt2"/>
                </a:highlight>
                <a:latin typeface="Consolas"/>
                <a:ea typeface="Consolas"/>
                <a:cs typeface="Consolas"/>
                <a:sym typeface="Consolas"/>
              </a:rPr>
              <a:t>script01.py</a:t>
            </a:r>
            <a:r>
              <a:rPr lang="en">
                <a:solidFill>
                  <a:srgbClr val="24292E"/>
                </a:solidFill>
                <a:highlight>
                  <a:schemeClr val="lt1"/>
                </a:highlight>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script02.py</a:t>
            </a:r>
            <a:r>
              <a:rPr lang="en">
                <a:solidFill>
                  <a:srgbClr val="24292E"/>
                </a:solidFill>
                <a:highlight>
                  <a:schemeClr val="lt1"/>
                </a:highlight>
                <a:latin typeface="Roboto"/>
                <a:ea typeface="Roboto"/>
                <a:cs typeface="Roboto"/>
                <a:sym typeface="Roboto"/>
              </a:rPr>
              <a:t>.</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Once the files have been created, open up Terminal/git-bash and navigate to the repo folder. Run the following lines and explain each as you go through them.</a:t>
            </a:r>
            <a:endParaRPr/>
          </a:p>
        </p:txBody>
      </p:sp>
      <p:pic>
        <p:nvPicPr>
          <p:cNvPr id="532" name="Google Shape;532;p66"/>
          <p:cNvPicPr preferRelativeResize="0"/>
          <p:nvPr/>
        </p:nvPicPr>
        <p:blipFill>
          <a:blip r:embed="rId3">
            <a:alphaModFix/>
          </a:blip>
          <a:stretch>
            <a:fillRect/>
          </a:stretch>
        </p:blipFill>
        <p:spPr>
          <a:xfrm>
            <a:off x="890875" y="2267312"/>
            <a:ext cx="3151358" cy="2070375"/>
          </a:xfrm>
          <a:prstGeom prst="rect">
            <a:avLst/>
          </a:prstGeom>
          <a:noFill/>
          <a:ln>
            <a:noFill/>
          </a:ln>
        </p:spPr>
      </p:pic>
      <p:pic>
        <p:nvPicPr>
          <p:cNvPr id="533" name="Google Shape;533;p66"/>
          <p:cNvPicPr preferRelativeResize="0"/>
          <p:nvPr/>
        </p:nvPicPr>
        <p:blipFill>
          <a:blip r:embed="rId4">
            <a:alphaModFix/>
          </a:blip>
          <a:stretch>
            <a:fillRect/>
          </a:stretch>
        </p:blipFill>
        <p:spPr>
          <a:xfrm>
            <a:off x="4572000" y="2219449"/>
            <a:ext cx="3756375" cy="2319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7"/>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GitHub Main Branch</a:t>
            </a:r>
            <a:r>
              <a:rPr b="1" lang="en"/>
              <a:t>:</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539" name="Google Shape;539;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Adding Files from the Command Line</a:t>
            </a:r>
            <a:endParaRPr b="1">
              <a:latin typeface="Roboto"/>
              <a:ea typeface="Roboto"/>
              <a:cs typeface="Roboto"/>
              <a:sym typeface="Roboto"/>
            </a:endParaRPr>
          </a:p>
        </p:txBody>
      </p:sp>
      <p:sp>
        <p:nvSpPr>
          <p:cNvPr id="540" name="Google Shape;540;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41" name="Google Shape;541;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67"/>
          <p:cNvSpPr txBox="1"/>
          <p:nvPr/>
        </p:nvSpPr>
        <p:spPr>
          <a:xfrm>
            <a:off x="588300" y="1032450"/>
            <a:ext cx="7816800" cy="3180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300"/>
              </a:spcBef>
              <a:spcAft>
                <a:spcPts val="0"/>
              </a:spcAft>
              <a:buClr>
                <a:srgbClr val="24292E"/>
              </a:buClr>
              <a:buSzPts val="2000"/>
              <a:buFont typeface="Roboto"/>
              <a:buChar char="●"/>
            </a:pPr>
            <a:r>
              <a:rPr lang="en" sz="2000">
                <a:solidFill>
                  <a:srgbClr val="24292E"/>
                </a:solidFill>
                <a:highlight>
                  <a:schemeClr val="lt1"/>
                </a:highlight>
                <a:latin typeface="Roboto"/>
                <a:ea typeface="Roboto"/>
                <a:cs typeface="Roboto"/>
                <a:sym typeface="Roboto"/>
              </a:rPr>
              <a:t>Historically, the most common name for the main body of a codebase has been </a:t>
            </a:r>
            <a:r>
              <a:rPr b="1" lang="en" sz="2000">
                <a:solidFill>
                  <a:srgbClr val="24292E"/>
                </a:solidFill>
                <a:highlight>
                  <a:schemeClr val="lt1"/>
                </a:highlight>
                <a:latin typeface="Roboto"/>
                <a:ea typeface="Roboto"/>
                <a:cs typeface="Roboto"/>
                <a:sym typeface="Roboto"/>
              </a:rPr>
              <a:t>master</a:t>
            </a:r>
            <a:r>
              <a:rPr lang="en" sz="2000">
                <a:solidFill>
                  <a:srgbClr val="24292E"/>
                </a:solidFill>
                <a:highlight>
                  <a:schemeClr val="lt1"/>
                </a:highlight>
                <a:latin typeface="Roboto"/>
                <a:ea typeface="Roboto"/>
                <a:cs typeface="Roboto"/>
                <a:sym typeface="Roboto"/>
              </a:rPr>
              <a:t>. Recently, however, </a:t>
            </a:r>
            <a:r>
              <a:rPr b="1" lang="en" sz="2000">
                <a:solidFill>
                  <a:srgbClr val="24292E"/>
                </a:solidFill>
                <a:highlight>
                  <a:schemeClr val="lt1"/>
                </a:highlight>
                <a:latin typeface="Roboto"/>
                <a:ea typeface="Roboto"/>
                <a:cs typeface="Roboto"/>
                <a:sym typeface="Roboto"/>
              </a:rPr>
              <a:t>main</a:t>
            </a:r>
            <a:r>
              <a:rPr lang="en" sz="2000">
                <a:solidFill>
                  <a:srgbClr val="24292E"/>
                </a:solidFill>
                <a:highlight>
                  <a:schemeClr val="lt1"/>
                </a:highlight>
                <a:latin typeface="Roboto"/>
                <a:ea typeface="Roboto"/>
                <a:cs typeface="Roboto"/>
                <a:sym typeface="Roboto"/>
              </a:rPr>
              <a:t> has been gaining in popularity. In fact, GitHub now uses </a:t>
            </a:r>
            <a:r>
              <a:rPr b="1" lang="en" sz="2000">
                <a:solidFill>
                  <a:srgbClr val="24292E"/>
                </a:solidFill>
                <a:highlight>
                  <a:schemeClr val="lt1"/>
                </a:highlight>
                <a:latin typeface="Roboto"/>
                <a:ea typeface="Roboto"/>
                <a:cs typeface="Roboto"/>
                <a:sym typeface="Roboto"/>
              </a:rPr>
              <a:t>main</a:t>
            </a:r>
            <a:r>
              <a:rPr lang="en" sz="2000">
                <a:solidFill>
                  <a:srgbClr val="24292E"/>
                </a:solidFill>
                <a:highlight>
                  <a:schemeClr val="lt1"/>
                </a:highlight>
                <a:latin typeface="Roboto"/>
                <a:ea typeface="Roboto"/>
                <a:cs typeface="Roboto"/>
                <a:sym typeface="Roboto"/>
              </a:rPr>
              <a:t> as the default name for its repositories -  as do the projects in this course. Be aware that you might see instances of both throughout your development career, or hear experienced coders use the term "master branch" out of habit.</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548" name="Google Shape;548;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50" name="Google Shape;550;p68"/>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Adding more to the repo. </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we will create a new repository, clone it and add files via command line. </a:t>
            </a:r>
            <a:endParaRPr sz="1900">
              <a:latin typeface="Roboto Light"/>
              <a:ea typeface="Roboto Light"/>
              <a:cs typeface="Roboto Light"/>
              <a:sym typeface="Robo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9"/>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556" name="Google Shape;556;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a:latin typeface="Roboto"/>
                <a:ea typeface="Roboto"/>
                <a:cs typeface="Roboto"/>
                <a:sym typeface="Roboto"/>
              </a:rPr>
              <a:t>Adding more to the repo</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557" name="Google Shape;557;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58" name="Google Shape;55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69"/>
          <p:cNvSpPr txBox="1"/>
          <p:nvPr/>
        </p:nvSpPr>
        <p:spPr>
          <a:xfrm>
            <a:off x="716850" y="892500"/>
            <a:ext cx="6513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Using the repo that just created, make or add the following changes:</a:t>
            </a:r>
            <a:endParaRPr>
              <a:solidFill>
                <a:srgbClr val="24292E"/>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Add new lines of code to one of the python files.</a:t>
            </a:r>
            <a:endParaRPr sz="1200">
              <a:solidFill>
                <a:srgbClr val="24292E"/>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Create a new folder.</a:t>
            </a:r>
            <a:endParaRPr sz="1200">
              <a:solidFill>
                <a:srgbClr val="24292E"/>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Add a file to the newly created folder.</a:t>
            </a:r>
            <a:endParaRPr sz="1200">
              <a:solidFill>
                <a:srgbClr val="24292E"/>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Add, commit and push the changes.</a:t>
            </a:r>
            <a:endParaRPr sz="1200">
              <a:solidFill>
                <a:srgbClr val="24292E"/>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Delete the new folder.</a:t>
            </a:r>
            <a:endParaRPr sz="1200">
              <a:solidFill>
                <a:srgbClr val="24292E"/>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Add, commit and push the changes again.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71"/>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571" name="Google Shape;571;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573" name="Google Shape;573;p71"/>
          <p:cNvSpPr txBox="1"/>
          <p:nvPr>
            <p:ph type="title"/>
          </p:nvPr>
        </p:nvSpPr>
        <p:spPr>
          <a:xfrm>
            <a:off x="-12300" y="0"/>
            <a:ext cx="4568400" cy="20646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00FF00"/>
                </a:solidFill>
                <a:latin typeface="Consolas"/>
                <a:ea typeface="Consolas"/>
                <a:cs typeface="Consolas"/>
                <a:sym typeface="Consolas"/>
              </a:rPr>
              <a:t>last</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but </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not least..</a:t>
            </a:r>
            <a:endParaRPr>
              <a:solidFill>
                <a:srgbClr val="00FF00"/>
              </a:solidFill>
              <a:latin typeface="Consolas"/>
              <a:ea typeface="Consolas"/>
              <a:cs typeface="Consolas"/>
              <a:sym typeface="Consolas"/>
            </a:endParaRPr>
          </a:p>
        </p:txBody>
      </p:sp>
      <p:pic>
        <p:nvPicPr>
          <p:cNvPr id="574" name="Google Shape;574;p71"/>
          <p:cNvPicPr preferRelativeResize="0"/>
          <p:nvPr/>
        </p:nvPicPr>
        <p:blipFill>
          <a:blip r:embed="rId4">
            <a:alphaModFix/>
          </a:blip>
          <a:stretch>
            <a:fillRect/>
          </a:stretch>
        </p:blipFill>
        <p:spPr>
          <a:xfrm>
            <a:off x="3861825" y="3068425"/>
            <a:ext cx="3429000" cy="1752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a:t>
            </a:r>
            <a:endParaRPr sz="1200">
              <a:solidFill>
                <a:schemeClr val="dk1"/>
              </a:solidFill>
              <a:highlight>
                <a:srgbClr val="FFFFFF"/>
              </a:highlight>
            </a:endParaRPr>
          </a:p>
        </p:txBody>
      </p:sp>
      <p:sp>
        <p:nvSpPr>
          <p:cNvPr id="190" name="Google Shape;190;p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Cereal Cleaner</a:t>
            </a:r>
            <a:endParaRPr b="1">
              <a:latin typeface="Roboto"/>
              <a:ea typeface="Roboto"/>
              <a:cs typeface="Roboto"/>
              <a:sym typeface="Roboto"/>
            </a:endParaRPr>
          </a:p>
        </p:txBody>
      </p:sp>
      <p:sp>
        <p:nvSpPr>
          <p:cNvPr id="191" name="Google Shape;191;p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92" name="Google Shape;192;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27"/>
          <p:cNvSpPr txBox="1"/>
          <p:nvPr/>
        </p:nvSpPr>
        <p:spPr>
          <a:xfrm>
            <a:off x="532350" y="1071750"/>
            <a:ext cx="8079300" cy="1338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Read through</a:t>
            </a:r>
            <a:r>
              <a:rPr lang="en" sz="1200">
                <a:solidFill>
                  <a:srgbClr val="24292E"/>
                </a:solidFill>
                <a:highlight>
                  <a:schemeClr val="lt1"/>
                </a:highlight>
              </a:rPr>
              <a:t> </a:t>
            </a:r>
            <a:r>
              <a:rPr lang="en" sz="1200">
                <a:solidFill>
                  <a:srgbClr val="404040"/>
                </a:solidFill>
                <a:highlight>
                  <a:schemeClr val="lt2"/>
                </a:highlight>
                <a:latin typeface="Consolas"/>
                <a:ea typeface="Consolas"/>
                <a:cs typeface="Consolas"/>
                <a:sym typeface="Consolas"/>
              </a:rPr>
              <a:t>cereal.csv</a:t>
            </a:r>
            <a:r>
              <a:rPr lang="en" sz="1200">
                <a:solidFill>
                  <a:srgbClr val="24292E"/>
                </a:solidFill>
                <a:highlight>
                  <a:schemeClr val="lt1"/>
                </a:highlight>
              </a:rPr>
              <a:t> </a:t>
            </a:r>
            <a:r>
              <a:rPr lang="en">
                <a:solidFill>
                  <a:srgbClr val="24292E"/>
                </a:solidFill>
                <a:highlight>
                  <a:schemeClr val="lt1"/>
                </a:highlight>
                <a:latin typeface="Roboto"/>
                <a:ea typeface="Roboto"/>
                <a:cs typeface="Roboto"/>
                <a:sym typeface="Roboto"/>
              </a:rPr>
              <a:t>and find the cereals that contain five grams of fiber or more, printing the data from those rows to the terminal.</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highlight>
                  <a:schemeClr val="lt1"/>
                </a:highlight>
                <a:latin typeface="Roboto"/>
                <a:ea typeface="Roboto"/>
                <a:cs typeface="Roboto"/>
                <a:sym typeface="Roboto"/>
              </a:rPr>
              <a:t>Hint:</a:t>
            </a:r>
            <a:r>
              <a:rPr b="1" lang="en" sz="1200">
                <a:solidFill>
                  <a:srgbClr val="24292E"/>
                </a:solidFill>
                <a:highlight>
                  <a:schemeClr val="lt1"/>
                </a:highlight>
              </a:rPr>
              <a:t> </a:t>
            </a:r>
            <a:endParaRPr b="1" sz="1200">
              <a:solidFill>
                <a:srgbClr val="24292E"/>
              </a:solidFill>
              <a:highlight>
                <a:schemeClr val="lt1"/>
              </a:highlight>
            </a:endParaRPr>
          </a:p>
          <a:p>
            <a:pPr indent="0" lvl="0" marL="914400" rtl="0" algn="l">
              <a:lnSpc>
                <a:spcPct val="115000"/>
              </a:lnSpc>
              <a:spcBef>
                <a:spcPts val="1200"/>
              </a:spcBef>
              <a:spcAft>
                <a:spcPts val="1200"/>
              </a:spcAft>
              <a:buNone/>
            </a:pPr>
            <a:r>
              <a:t/>
            </a:r>
            <a:endParaRPr b="1" sz="1200">
              <a:solidFill>
                <a:srgbClr val="24292E"/>
              </a:solidFill>
              <a:highlight>
                <a:schemeClr val="lt1"/>
              </a:highlight>
            </a:endParaRPr>
          </a:p>
        </p:txBody>
      </p:sp>
      <p:sp>
        <p:nvSpPr>
          <p:cNvPr id="194" name="Google Shape;194;p27"/>
          <p:cNvSpPr txBox="1"/>
          <p:nvPr/>
        </p:nvSpPr>
        <p:spPr>
          <a:xfrm>
            <a:off x="554825" y="1960025"/>
            <a:ext cx="7491300" cy="28374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Every value within the csv is stored as a string and certain values have a decimal. This means that they will have to be cast to be used.</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sz="1200">
                <a:solidFill>
                  <a:srgbClr val="404040"/>
                </a:solidFill>
                <a:highlight>
                  <a:schemeClr val="lt2"/>
                </a:highlight>
                <a:latin typeface="Consolas"/>
                <a:ea typeface="Consolas"/>
                <a:cs typeface="Consolas"/>
                <a:sym typeface="Consolas"/>
              </a:rPr>
              <a:t>csv.reader</a:t>
            </a:r>
            <a:r>
              <a:rPr lang="en">
                <a:solidFill>
                  <a:srgbClr val="24292E"/>
                </a:solidFill>
                <a:latin typeface="Roboto"/>
                <a:ea typeface="Roboto"/>
                <a:cs typeface="Roboto"/>
                <a:sym typeface="Roboto"/>
              </a:rPr>
              <a:t> begins reading the csv file at the first row. Explain that </a:t>
            </a:r>
            <a:r>
              <a:rPr lang="en" sz="1200">
                <a:solidFill>
                  <a:srgbClr val="404040"/>
                </a:solidFill>
                <a:highlight>
                  <a:schemeClr val="lt2"/>
                </a:highlight>
                <a:latin typeface="Consolas"/>
                <a:ea typeface="Consolas"/>
                <a:cs typeface="Consolas"/>
                <a:sym typeface="Consolas"/>
              </a:rPr>
              <a:t>next(csv_reader, None)</a:t>
            </a:r>
            <a:r>
              <a:rPr lang="en">
                <a:solidFill>
                  <a:srgbClr val="24292E"/>
                </a:solidFill>
                <a:latin typeface="Roboto"/>
                <a:ea typeface="Roboto"/>
                <a:cs typeface="Roboto"/>
                <a:sym typeface="Roboto"/>
              </a:rPr>
              <a:t> will skip the header row.</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latin typeface="Roboto"/>
                <a:ea typeface="Roboto"/>
                <a:cs typeface="Roboto"/>
                <a:sym typeface="Roboto"/>
              </a:rPr>
              <a:t>Integers are whole numbers and, as such, cannot contain decimals. Decimal numbers will have to be cast as a </a:t>
            </a:r>
            <a:r>
              <a:rPr lang="en" sz="1200">
                <a:solidFill>
                  <a:srgbClr val="404040"/>
                </a:solidFill>
                <a:highlight>
                  <a:schemeClr val="lt2"/>
                </a:highlight>
                <a:latin typeface="Consolas"/>
                <a:ea typeface="Consolas"/>
                <a:cs typeface="Consolas"/>
                <a:sym typeface="Consolas"/>
              </a:rPr>
              <a:t>float</a:t>
            </a:r>
            <a:r>
              <a:rPr lang="en">
                <a:solidFill>
                  <a:srgbClr val="24292E"/>
                </a:solidFill>
                <a:latin typeface="Roboto"/>
                <a:ea typeface="Roboto"/>
                <a:cs typeface="Roboto"/>
                <a:sym typeface="Roboto"/>
              </a:rPr>
              <a:t> or </a:t>
            </a:r>
            <a:r>
              <a:rPr lang="en" sz="1200">
                <a:solidFill>
                  <a:srgbClr val="404040"/>
                </a:solidFill>
                <a:highlight>
                  <a:schemeClr val="lt2"/>
                </a:highlight>
                <a:latin typeface="Consolas"/>
                <a:ea typeface="Consolas"/>
                <a:cs typeface="Consolas"/>
                <a:sym typeface="Consolas"/>
              </a:rPr>
              <a:t>double</a:t>
            </a:r>
            <a:r>
              <a:rPr lang="en">
                <a:solidFill>
                  <a:srgbClr val="24292E"/>
                </a:solidFill>
                <a:latin typeface="Roboto"/>
                <a:ea typeface="Roboto"/>
                <a:cs typeface="Roboto"/>
                <a:sym typeface="Roboto"/>
              </a:rPr>
              <a:t>.</a:t>
            </a:r>
            <a:endParaRPr b="1">
              <a:solidFill>
                <a:srgbClr val="24292E"/>
              </a:solidFill>
              <a:latin typeface="Roboto"/>
              <a:ea typeface="Roboto"/>
              <a:cs typeface="Roboto"/>
              <a:sym typeface="Roboto"/>
            </a:endParaRPr>
          </a:p>
          <a:p>
            <a:pPr indent="-304800" lvl="0" marL="457200" rtl="0" algn="l">
              <a:lnSpc>
                <a:spcPct val="115000"/>
              </a:lnSpc>
              <a:spcBef>
                <a:spcPts val="0"/>
              </a:spcBef>
              <a:spcAft>
                <a:spcPts val="0"/>
              </a:spcAft>
              <a:buClr>
                <a:srgbClr val="24292E"/>
              </a:buClr>
              <a:buSzPts val="1200"/>
              <a:buFont typeface="Roboto"/>
              <a:buChar char="●"/>
            </a:pPr>
            <a:r>
              <a:rPr b="1" lang="en">
                <a:solidFill>
                  <a:srgbClr val="24292E"/>
                </a:solidFill>
                <a:latin typeface="Roboto"/>
                <a:ea typeface="Roboto"/>
                <a:cs typeface="Roboto"/>
                <a:sym typeface="Roboto"/>
              </a:rPr>
              <a:t>Bonus:</a:t>
            </a:r>
            <a:endParaRPr b="1">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latin typeface="Roboto"/>
                <a:ea typeface="Roboto"/>
                <a:cs typeface="Roboto"/>
                <a:sym typeface="Roboto"/>
              </a:rPr>
              <a:t>Try the following again but this time using </a:t>
            </a:r>
            <a:r>
              <a:rPr lang="en" sz="1200">
                <a:solidFill>
                  <a:srgbClr val="404040"/>
                </a:solidFill>
                <a:highlight>
                  <a:schemeClr val="lt2"/>
                </a:highlight>
                <a:latin typeface="Consolas"/>
                <a:ea typeface="Consolas"/>
                <a:cs typeface="Consolas"/>
                <a:sym typeface="Consolas"/>
              </a:rPr>
              <a:t>cereal_bonus</a:t>
            </a:r>
            <a:r>
              <a:rPr lang="en">
                <a:solidFill>
                  <a:srgbClr val="24292E"/>
                </a:solidFill>
                <a:latin typeface="Roboto"/>
                <a:ea typeface="Roboto"/>
                <a:cs typeface="Roboto"/>
                <a:sym typeface="Roboto"/>
              </a:rPr>
              <a:t>, which does not includes a header.</a:t>
            </a:r>
            <a:endParaRPr>
              <a:solidFill>
                <a:schemeClr val="dk1"/>
              </a:solidFill>
            </a:endParaRPr>
          </a:p>
          <a:p>
            <a:pPr indent="0" lvl="0" marL="0" rtl="0" algn="l">
              <a:lnSpc>
                <a:spcPct val="115000"/>
              </a:lnSpc>
              <a:spcBef>
                <a:spcPts val="1200"/>
              </a:spcBef>
              <a:spcAft>
                <a:spcPts val="1200"/>
              </a:spcAft>
              <a:buNone/>
            </a:pPr>
            <a:r>
              <a:t/>
            </a:r>
            <a:endParaRPr b="1">
              <a:solidFill>
                <a:srgbClr val="24292E"/>
              </a:solidFill>
              <a:latin typeface="Roboto"/>
              <a:ea typeface="Roboto"/>
              <a:cs typeface="Roboto"/>
              <a:sym typeface="Roboto"/>
            </a:endParaRPr>
          </a:p>
        </p:txBody>
      </p:sp>
      <p:pic>
        <p:nvPicPr>
          <p:cNvPr id="195" name="Google Shape;195;p27"/>
          <p:cNvPicPr preferRelativeResize="0"/>
          <p:nvPr/>
        </p:nvPicPr>
        <p:blipFill>
          <a:blip r:embed="rId3">
            <a:alphaModFix/>
          </a:blip>
          <a:stretch>
            <a:fillRect/>
          </a:stretch>
        </p:blipFill>
        <p:spPr>
          <a:xfrm flipH="1">
            <a:off x="525074" y="2366222"/>
            <a:ext cx="626576" cy="626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08" name="Google Shape;208;p2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Dictionaries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215" name="Google Shape;215;p30"/>
          <p:cNvPicPr preferRelativeResize="0"/>
          <p:nvPr/>
        </p:nvPicPr>
        <p:blipFill>
          <a:blip r:embed="rId3">
            <a:alphaModFix/>
          </a:blip>
          <a:stretch>
            <a:fillRect/>
          </a:stretch>
        </p:blipFill>
        <p:spPr>
          <a:xfrm>
            <a:off x="3706187" y="627775"/>
            <a:ext cx="1731625" cy="1515175"/>
          </a:xfrm>
          <a:prstGeom prst="rect">
            <a:avLst/>
          </a:prstGeom>
          <a:noFill/>
          <a:ln>
            <a:noFill/>
          </a:ln>
        </p:spPr>
      </p:pic>
      <p:pic>
        <p:nvPicPr>
          <p:cNvPr id="216" name="Google Shape;216;p30"/>
          <p:cNvPicPr preferRelativeResize="0"/>
          <p:nvPr/>
        </p:nvPicPr>
        <p:blipFill rotWithShape="1">
          <a:blip r:embed="rId4">
            <a:alphaModFix/>
          </a:blip>
          <a:srcRect b="9714" l="0" r="0" t="0"/>
          <a:stretch/>
        </p:blipFill>
        <p:spPr>
          <a:xfrm>
            <a:off x="5906525" y="627775"/>
            <a:ext cx="3020225" cy="3635674"/>
          </a:xfrm>
          <a:prstGeom prst="rect">
            <a:avLst/>
          </a:prstGeom>
          <a:noFill/>
          <a:ln>
            <a:noFill/>
          </a:ln>
        </p:spPr>
      </p:pic>
      <p:sp>
        <p:nvSpPr>
          <p:cNvPr id="217" name="Google Shape;217;p30"/>
          <p:cNvSpPr txBox="1"/>
          <p:nvPr/>
        </p:nvSpPr>
        <p:spPr>
          <a:xfrm>
            <a:off x="404050" y="2142950"/>
            <a:ext cx="61245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Roboto Light"/>
                <a:ea typeface="Roboto Light"/>
                <a:cs typeface="Roboto Light"/>
                <a:sym typeface="Roboto Light"/>
              </a:rPr>
              <a:t>Another data type that is commonly used in Python is the dictionary, or ‘dict’.</a:t>
            </a:r>
            <a:endParaRPr sz="2200">
              <a:solidFill>
                <a:schemeClr val="lt1"/>
              </a:solidFill>
              <a:latin typeface="Roboto Light"/>
              <a:ea typeface="Roboto Light"/>
              <a:cs typeface="Roboto Light"/>
              <a:sym typeface="Roboto Light"/>
            </a:endParaRPr>
          </a:p>
          <a:p>
            <a:pPr indent="0" lvl="0" marL="0" rtl="0" algn="l">
              <a:spcBef>
                <a:spcPts val="1200"/>
              </a:spcBef>
              <a:spcAft>
                <a:spcPts val="1200"/>
              </a:spcAft>
              <a:buClr>
                <a:schemeClr val="dk1"/>
              </a:buClr>
              <a:buSzPts val="1100"/>
              <a:buFont typeface="Arial"/>
              <a:buNone/>
            </a:pPr>
            <a:r>
              <a:t/>
            </a:r>
            <a:endParaRPr sz="2200">
              <a:solidFill>
                <a:schemeClr val="lt1"/>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A dictionary is an object that stores a collection of data. </a:t>
            </a:r>
            <a:endParaRPr b="1"/>
          </a:p>
          <a:p>
            <a:pPr indent="0" lvl="0" marL="0" rtl="0" algn="l">
              <a:spcBef>
                <a:spcPts val="1600"/>
              </a:spcBef>
              <a:spcAft>
                <a:spcPts val="1600"/>
              </a:spcAft>
              <a:buClr>
                <a:schemeClr val="dk1"/>
              </a:buClr>
              <a:buSzPts val="1100"/>
              <a:buFont typeface="Arial"/>
              <a:buNone/>
            </a:pPr>
            <a:r>
              <a:t/>
            </a:r>
            <a:endParaRPr b="1"/>
          </a:p>
        </p:txBody>
      </p:sp>
      <p:sp>
        <p:nvSpPr>
          <p:cNvPr id="223" name="Google Shape;223;p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Dictionaries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224" name="Google Shape;224;p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25" name="Google Shape;225;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31"/>
          <p:cNvSpPr txBox="1"/>
          <p:nvPr/>
        </p:nvSpPr>
        <p:spPr>
          <a:xfrm>
            <a:off x="229325" y="1225175"/>
            <a:ext cx="8869800" cy="18261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Like lists and tuples, dictionaries can contain multiple values and data types within them.</a:t>
            </a:r>
            <a:endParaRPr>
              <a:solidFill>
                <a:srgbClr val="24292E"/>
              </a:solidFill>
              <a:highlight>
                <a:schemeClr val="lt1"/>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Unlike lists and tuples, however, dictionaries store data in key-value pairs. The key in a dictionary is a string that can be referenced in order to collect the value it is associated with.</a:t>
            </a:r>
            <a:endParaRPr>
              <a:solidFill>
                <a:srgbClr val="24292E"/>
              </a:solidFill>
              <a:highlight>
                <a:schemeClr val="lt1"/>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Very similar to a dictionary that contains definitions, the words in the dictionary would be considered the keys, and the definitions of those words would be the values.</a:t>
            </a:r>
            <a:endParaRPr>
              <a:solidFill>
                <a:srgbClr val="24292E"/>
              </a:solidFill>
              <a:highlight>
                <a:schemeClr val="lt1"/>
              </a:highlight>
              <a:latin typeface="Roboto"/>
              <a:ea typeface="Roboto"/>
              <a:cs typeface="Roboto"/>
              <a:sym typeface="Roboto"/>
            </a:endParaRPr>
          </a:p>
          <a:p>
            <a:pPr indent="0" lvl="0" marL="914400" rtl="0" algn="l">
              <a:lnSpc>
                <a:spcPct val="115000"/>
              </a:lnSpc>
              <a:spcBef>
                <a:spcPts val="300"/>
              </a:spcBef>
              <a:spcAft>
                <a:spcPts val="0"/>
              </a:spcAft>
              <a:buNone/>
            </a:pPr>
            <a:r>
              <a:t/>
            </a:r>
            <a:endParaRPr>
              <a:solidFill>
                <a:srgbClr val="24292E"/>
              </a:solidFill>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latin typeface="Roboto"/>
              <a:ea typeface="Roboto"/>
              <a:cs typeface="Roboto"/>
              <a:sym typeface="Roboto"/>
            </a:endParaRPr>
          </a:p>
          <a:p>
            <a:pPr indent="0" lvl="0" marL="0" rtl="0" algn="l">
              <a:lnSpc>
                <a:spcPct val="115000"/>
              </a:lnSpc>
              <a:spcBef>
                <a:spcPts val="1200"/>
              </a:spcBef>
              <a:spcAft>
                <a:spcPts val="1200"/>
              </a:spcAft>
              <a:buNone/>
            </a:pPr>
            <a:r>
              <a:t/>
            </a:r>
            <a:endParaRPr>
              <a:solidFill>
                <a:srgbClr val="24292E"/>
              </a:solidFill>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rot="1601519">
            <a:off x="5901425" y="2291850"/>
            <a:ext cx="3235851" cy="3235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